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52400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0" y="1143000"/>
                </a:moveTo>
                <a:lnTo>
                  <a:pt x="9144000" y="1143000"/>
                </a:lnTo>
                <a:lnTo>
                  <a:pt x="91440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600200"/>
            <a:ext cx="1295400" cy="990600"/>
          </a:xfrm>
          <a:custGeom>
            <a:avLst/>
            <a:gdLst/>
            <a:ahLst/>
            <a:cxnLst/>
            <a:rect l="l" t="t" r="r" b="b"/>
            <a:pathLst>
              <a:path w="1295400" h="990600">
                <a:moveTo>
                  <a:pt x="0" y="990600"/>
                </a:moveTo>
                <a:lnTo>
                  <a:pt x="1295400" y="990600"/>
                </a:lnTo>
                <a:lnTo>
                  <a:pt x="1295400" y="0"/>
                </a:lnTo>
                <a:lnTo>
                  <a:pt x="0" y="0"/>
                </a:lnTo>
                <a:lnTo>
                  <a:pt x="0" y="990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371600" y="1600200"/>
            <a:ext cx="7772400" cy="990600"/>
          </a:xfrm>
          <a:custGeom>
            <a:avLst/>
            <a:gdLst/>
            <a:ahLst/>
            <a:cxnLst/>
            <a:rect l="l" t="t" r="r" b="b"/>
            <a:pathLst>
              <a:path w="7772400" h="990600">
                <a:moveTo>
                  <a:pt x="0" y="990600"/>
                </a:moveTo>
                <a:lnTo>
                  <a:pt x="7772400" y="990600"/>
                </a:lnTo>
                <a:lnTo>
                  <a:pt x="7772400" y="0"/>
                </a:lnTo>
                <a:lnTo>
                  <a:pt x="0" y="0"/>
                </a:lnTo>
                <a:lnTo>
                  <a:pt x="0" y="990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1640" y="1459737"/>
            <a:ext cx="8300719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EBDDC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EBDDC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rgbClr val="EBDDC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48383" y="4572000"/>
            <a:ext cx="7586980" cy="887094"/>
          </a:xfrm>
          <a:custGeom>
            <a:avLst/>
            <a:gdLst/>
            <a:ahLst/>
            <a:cxnLst/>
            <a:rect l="l" t="t" r="r" b="b"/>
            <a:pathLst>
              <a:path w="7586980" h="887095">
                <a:moveTo>
                  <a:pt x="0" y="886968"/>
                </a:moveTo>
                <a:lnTo>
                  <a:pt x="7586472" y="886968"/>
                </a:lnTo>
                <a:lnTo>
                  <a:pt x="7586472" y="0"/>
                </a:lnTo>
                <a:lnTo>
                  <a:pt x="0" y="0"/>
                </a:lnTo>
                <a:lnTo>
                  <a:pt x="0" y="8869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4572000"/>
            <a:ext cx="1447800" cy="887094"/>
          </a:xfrm>
          <a:custGeom>
            <a:avLst/>
            <a:gdLst/>
            <a:ahLst/>
            <a:cxnLst/>
            <a:rect l="l" t="t" r="r" b="b"/>
            <a:pathLst>
              <a:path w="1447800" h="887095">
                <a:moveTo>
                  <a:pt x="0" y="886968"/>
                </a:moveTo>
                <a:lnTo>
                  <a:pt x="1447800" y="886968"/>
                </a:lnTo>
                <a:lnTo>
                  <a:pt x="1447800" y="0"/>
                </a:lnTo>
                <a:lnTo>
                  <a:pt x="0" y="0"/>
                </a:lnTo>
                <a:lnTo>
                  <a:pt x="0" y="8869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4663440"/>
            <a:ext cx="1454150" cy="713740"/>
          </a:xfrm>
          <a:custGeom>
            <a:avLst/>
            <a:gdLst/>
            <a:ahLst/>
            <a:cxnLst/>
            <a:rect l="l" t="t" r="r" b="b"/>
            <a:pathLst>
              <a:path w="1454150" h="713739">
                <a:moveTo>
                  <a:pt x="0" y="713232"/>
                </a:moveTo>
                <a:lnTo>
                  <a:pt x="1453896" y="713232"/>
                </a:lnTo>
                <a:lnTo>
                  <a:pt x="1453896" y="0"/>
                </a:lnTo>
                <a:lnTo>
                  <a:pt x="0" y="0"/>
                </a:lnTo>
                <a:lnTo>
                  <a:pt x="0" y="713232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45336" y="4654296"/>
            <a:ext cx="7599045" cy="713740"/>
          </a:xfrm>
          <a:custGeom>
            <a:avLst/>
            <a:gdLst/>
            <a:ahLst/>
            <a:cxnLst/>
            <a:rect l="l" t="t" r="r" b="b"/>
            <a:pathLst>
              <a:path w="7599045" h="713739">
                <a:moveTo>
                  <a:pt x="0" y="713231"/>
                </a:moveTo>
                <a:lnTo>
                  <a:pt x="7598663" y="713231"/>
                </a:lnTo>
                <a:lnTo>
                  <a:pt x="7598663" y="0"/>
                </a:lnTo>
                <a:lnTo>
                  <a:pt x="0" y="0"/>
                </a:lnTo>
                <a:lnTo>
                  <a:pt x="0" y="713231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447800" y="0"/>
            <a:ext cx="100965" cy="6858000"/>
          </a:xfrm>
          <a:custGeom>
            <a:avLst/>
            <a:gdLst/>
            <a:ahLst/>
            <a:cxnLst/>
            <a:rect l="l" t="t" r="r" b="b"/>
            <a:pathLst>
              <a:path w="100965" h="6858000">
                <a:moveTo>
                  <a:pt x="0" y="6857998"/>
                </a:moveTo>
                <a:lnTo>
                  <a:pt x="100584" y="6857998"/>
                </a:lnTo>
                <a:lnTo>
                  <a:pt x="100584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280160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90550" y="1280160"/>
            <a:ext cx="8553450" cy="228600"/>
          </a:xfrm>
          <a:custGeom>
            <a:avLst/>
            <a:gdLst/>
            <a:ahLst/>
            <a:cxnLst/>
            <a:rect l="l" t="t" r="r" b="b"/>
            <a:pathLst>
              <a:path w="8553450" h="228600">
                <a:moveTo>
                  <a:pt x="0" y="228600"/>
                </a:moveTo>
                <a:lnTo>
                  <a:pt x="8553450" y="228600"/>
                </a:lnTo>
                <a:lnTo>
                  <a:pt x="855345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6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94585" y="-110235"/>
            <a:ext cx="4355465" cy="1854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EBDDC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2117" y="1622806"/>
            <a:ext cx="7779765" cy="3829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jp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971540"/>
          </a:xfrm>
          <a:custGeom>
            <a:avLst/>
            <a:gdLst/>
            <a:ahLst/>
            <a:cxnLst/>
            <a:rect l="l" t="t" r="r" b="b"/>
            <a:pathLst>
              <a:path w="9144000" h="5971540">
                <a:moveTo>
                  <a:pt x="0" y="5971032"/>
                </a:moveTo>
                <a:lnTo>
                  <a:pt x="9144000" y="5971032"/>
                </a:lnTo>
                <a:lnTo>
                  <a:pt x="9144000" y="0"/>
                </a:lnTo>
                <a:lnTo>
                  <a:pt x="0" y="0"/>
                </a:lnTo>
                <a:lnTo>
                  <a:pt x="0" y="5971032"/>
                </a:lnTo>
                <a:close/>
              </a:path>
            </a:pathLst>
          </a:custGeom>
          <a:solidFill>
            <a:srgbClr val="775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5971032"/>
            <a:ext cx="9144000" cy="887094"/>
          </a:xfrm>
          <a:custGeom>
            <a:avLst/>
            <a:gdLst/>
            <a:ahLst/>
            <a:cxnLst/>
            <a:rect l="l" t="t" r="r" b="b"/>
            <a:pathLst>
              <a:path w="9144000" h="887095">
                <a:moveTo>
                  <a:pt x="0" y="886968"/>
                </a:moveTo>
                <a:lnTo>
                  <a:pt x="9144000" y="886968"/>
                </a:lnTo>
                <a:lnTo>
                  <a:pt x="9144000" y="0"/>
                </a:lnTo>
                <a:lnTo>
                  <a:pt x="0" y="0"/>
                </a:lnTo>
                <a:lnTo>
                  <a:pt x="0" y="8869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053328"/>
            <a:ext cx="2240280" cy="713740"/>
          </a:xfrm>
          <a:custGeom>
            <a:avLst/>
            <a:gdLst/>
            <a:ahLst/>
            <a:cxnLst/>
            <a:rect l="l" t="t" r="r" b="b"/>
            <a:pathLst>
              <a:path w="2240280" h="713740">
                <a:moveTo>
                  <a:pt x="0" y="713232"/>
                </a:moveTo>
                <a:lnTo>
                  <a:pt x="2240280" y="713232"/>
                </a:lnTo>
                <a:lnTo>
                  <a:pt x="2240280" y="0"/>
                </a:lnTo>
                <a:lnTo>
                  <a:pt x="0" y="0"/>
                </a:lnTo>
                <a:lnTo>
                  <a:pt x="0" y="713232"/>
                </a:lnTo>
                <a:close/>
              </a:path>
            </a:pathLst>
          </a:custGeom>
          <a:solidFill>
            <a:srgbClr val="DD80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8915" marR="5080" indent="-196850">
              <a:lnSpc>
                <a:spcPct val="100000"/>
              </a:lnSpc>
              <a:spcBef>
                <a:spcPts val="100"/>
              </a:spcBef>
            </a:pPr>
            <a:r>
              <a:rPr spc="-450" dirty="0"/>
              <a:t>P</a:t>
            </a:r>
            <a:r>
              <a:rPr dirty="0"/>
              <a:t>AKI</a:t>
            </a:r>
            <a:r>
              <a:rPr spc="-20" dirty="0"/>
              <a:t>S</a:t>
            </a:r>
            <a:r>
              <a:rPr spc="-450" dirty="0"/>
              <a:t>T</a:t>
            </a:r>
            <a:r>
              <a:rPr dirty="0"/>
              <a:t>AN’S  ECONOMY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63930" y="2020869"/>
            <a:ext cx="721614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EBDDC3"/>
                </a:solidFill>
                <a:latin typeface="Arial"/>
                <a:cs typeface="Arial"/>
              </a:rPr>
              <a:t>ASSESSING </a:t>
            </a:r>
            <a:r>
              <a:rPr sz="2400" dirty="0">
                <a:solidFill>
                  <a:srgbClr val="EBDDC3"/>
                </a:solidFill>
                <a:latin typeface="Arial"/>
                <a:cs typeface="Arial"/>
              </a:rPr>
              <a:t>THE </a:t>
            </a:r>
            <a:r>
              <a:rPr sz="2400" spc="-50" dirty="0">
                <a:solidFill>
                  <a:srgbClr val="EBDDC3"/>
                </a:solidFill>
                <a:latin typeface="Arial"/>
                <a:cs typeface="Arial"/>
              </a:rPr>
              <a:t>PAST </a:t>
            </a:r>
            <a:r>
              <a:rPr sz="2400" spc="-5" dirty="0">
                <a:solidFill>
                  <a:srgbClr val="EBDDC3"/>
                </a:solidFill>
                <a:latin typeface="Arial"/>
                <a:cs typeface="Arial"/>
              </a:rPr>
              <a:t>AND EXPLORING</a:t>
            </a:r>
            <a:r>
              <a:rPr sz="2400" spc="-190" dirty="0">
                <a:solidFill>
                  <a:srgbClr val="EBDDC3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EBDDC3"/>
                </a:solidFill>
                <a:latin typeface="Arial"/>
                <a:cs typeface="Arial"/>
              </a:rPr>
              <a:t>FUTURE  CHALLENGES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41194" y="6030874"/>
            <a:ext cx="3627754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By: Ali</a:t>
            </a:r>
            <a:r>
              <a:rPr sz="4400" spc="-3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dirty="0">
                <a:solidFill>
                  <a:srgbClr val="FFFFFF"/>
                </a:solidFill>
                <a:latin typeface="Arial"/>
                <a:cs typeface="Arial"/>
              </a:rPr>
              <a:t>Hassan</a:t>
            </a:r>
            <a:endParaRPr sz="4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057400" y="3429000"/>
            <a:ext cx="4419600" cy="1984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440690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Zia-ul-Haq</a:t>
            </a:r>
            <a:r>
              <a:rPr sz="4400" spc="-90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Period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889240" cy="44500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474345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From an economic point of view he was</a:t>
            </a:r>
            <a:r>
              <a:rPr sz="2900" spc="-185" dirty="0">
                <a:latin typeface="Arial"/>
                <a:cs typeface="Arial"/>
              </a:rPr>
              <a:t> </a:t>
            </a:r>
            <a:r>
              <a:rPr sz="2900" spc="-5" dirty="0">
                <a:latin typeface="Arial"/>
                <a:cs typeface="Arial"/>
              </a:rPr>
              <a:t>the  </a:t>
            </a:r>
            <a:r>
              <a:rPr sz="2900" dirty="0">
                <a:latin typeface="Arial"/>
                <a:cs typeface="Arial"/>
              </a:rPr>
              <a:t>least ideological and least</a:t>
            </a:r>
            <a:r>
              <a:rPr sz="2900" spc="-14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innovative</a:t>
            </a:r>
            <a:endParaRPr sz="2900">
              <a:latin typeface="Arial"/>
              <a:cs typeface="Arial"/>
            </a:endParaRPr>
          </a:p>
          <a:p>
            <a:pPr marL="332740" marR="43053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Economic growth out of sheer luck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because  the occurrence of 3</a:t>
            </a:r>
            <a:r>
              <a:rPr sz="2900" spc="-14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events:</a:t>
            </a:r>
            <a:endParaRPr sz="2900">
              <a:latin typeface="Arial"/>
              <a:cs typeface="Arial"/>
            </a:endParaRPr>
          </a:p>
          <a:p>
            <a:pPr marL="934719" lvl="1" indent="-40767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935355" algn="l"/>
              </a:tabLst>
            </a:pPr>
            <a:r>
              <a:rPr sz="2900" dirty="0">
                <a:latin typeface="Arial"/>
                <a:cs typeface="Arial"/>
              </a:rPr>
              <a:t>completion of </a:t>
            </a:r>
            <a:r>
              <a:rPr sz="2900" spc="-45" dirty="0">
                <a:latin typeface="Arial"/>
                <a:cs typeface="Arial"/>
              </a:rPr>
              <a:t>Tarbela</a:t>
            </a:r>
            <a:r>
              <a:rPr sz="2900" spc="-19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Dam</a:t>
            </a:r>
            <a:endParaRPr sz="2900">
              <a:latin typeface="Arial"/>
              <a:cs typeface="Arial"/>
            </a:endParaRPr>
          </a:p>
          <a:p>
            <a:pPr marL="934719" lvl="1" indent="-407670">
              <a:lnSpc>
                <a:spcPct val="100000"/>
              </a:lnSpc>
              <a:spcBef>
                <a:spcPts val="695"/>
              </a:spcBef>
              <a:buAutoNum type="arabicPeriod"/>
              <a:tabLst>
                <a:tab pos="935355" algn="l"/>
              </a:tabLst>
            </a:pPr>
            <a:r>
              <a:rPr sz="2900" dirty="0">
                <a:latin typeface="Arial"/>
                <a:cs typeface="Arial"/>
              </a:rPr>
              <a:t>worker</a:t>
            </a:r>
            <a:r>
              <a:rPr sz="2900" spc="-5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remittances</a:t>
            </a:r>
            <a:endParaRPr sz="2900">
              <a:latin typeface="Arial"/>
              <a:cs typeface="Arial"/>
            </a:endParaRPr>
          </a:p>
          <a:p>
            <a:pPr marL="934719" lvl="1" indent="-407670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935355" algn="l"/>
              </a:tabLst>
            </a:pPr>
            <a:r>
              <a:rPr sz="2900" dirty="0">
                <a:latin typeface="Arial"/>
                <a:cs typeface="Arial"/>
              </a:rPr>
              <a:t>external assistance for Afghan</a:t>
            </a:r>
            <a:r>
              <a:rPr sz="2900" spc="-2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Mujhahedin</a:t>
            </a:r>
            <a:endParaRPr sz="2900">
              <a:latin typeface="Arial"/>
              <a:cs typeface="Arial"/>
            </a:endParaRPr>
          </a:p>
          <a:p>
            <a:pPr marL="527685" marR="1171575" indent="-51562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Did little </a:t>
            </a:r>
            <a:r>
              <a:rPr sz="2900" spc="-5" dirty="0">
                <a:latin typeface="Arial"/>
                <a:cs typeface="Arial"/>
              </a:rPr>
              <a:t>to </a:t>
            </a:r>
            <a:r>
              <a:rPr sz="2900" dirty="0">
                <a:latin typeface="Arial"/>
                <a:cs typeface="Arial"/>
              </a:rPr>
              <a:t>deal with serious</a:t>
            </a:r>
            <a:r>
              <a:rPr sz="2900" spc="-12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structural  problems</a:t>
            </a:r>
            <a:endParaRPr sz="2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467600" y="0"/>
            <a:ext cx="1295400" cy="16010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56826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Zia-ul Haq period</a:t>
            </a:r>
            <a:r>
              <a:rPr sz="4400" spc="-8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cont.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535020"/>
            <a:ext cx="7850505" cy="259143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Heavy dependence on cotton based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exports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Inelastic </a:t>
            </a:r>
            <a:r>
              <a:rPr sz="2900" spc="-105" dirty="0">
                <a:latin typeface="Arial"/>
                <a:cs typeface="Arial"/>
              </a:rPr>
              <a:t>Tax</a:t>
            </a:r>
            <a:r>
              <a:rPr sz="2900" spc="-12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system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ct val="100000"/>
              </a:lnSpc>
              <a:spcBef>
                <a:spcPts val="7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Shift of priorities from development to</a:t>
            </a:r>
            <a:r>
              <a:rPr sz="2900" spc="-204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defense  (defense spending increased 9% per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annum)</a:t>
            </a:r>
            <a:endParaRPr sz="2900">
              <a:latin typeface="Arial"/>
              <a:cs typeface="Arial"/>
            </a:endParaRPr>
          </a:p>
          <a:p>
            <a:pPr marL="433070" indent="-421005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433070" algn="l"/>
                <a:tab pos="433705" algn="l"/>
              </a:tabLst>
            </a:pPr>
            <a:r>
              <a:rPr sz="2900" dirty="0">
                <a:latin typeface="Arial"/>
                <a:cs typeface="Arial"/>
              </a:rPr>
              <a:t>fiscal deficits increased debt burden</a:t>
            </a:r>
            <a:r>
              <a:rPr sz="2900" spc="-16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sharply</a:t>
            </a:r>
            <a:endParaRPr sz="2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29000" y="4267200"/>
            <a:ext cx="1905000" cy="228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5987" y="360629"/>
            <a:ext cx="49999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3126105" algn="l"/>
              </a:tabLst>
            </a:pPr>
            <a:r>
              <a:rPr sz="4400" spc="-5" dirty="0">
                <a:solidFill>
                  <a:srgbClr val="775F54"/>
                </a:solidFill>
              </a:rPr>
              <a:t>Into</a:t>
            </a:r>
            <a:r>
              <a:rPr sz="4400" spc="15" dirty="0">
                <a:solidFill>
                  <a:srgbClr val="775F54"/>
                </a:solidFill>
              </a:rPr>
              <a:t> </a:t>
            </a:r>
            <a:r>
              <a:rPr sz="4400" spc="-5" dirty="0">
                <a:solidFill>
                  <a:srgbClr val="775F54"/>
                </a:solidFill>
              </a:rPr>
              <a:t>the</a:t>
            </a:r>
            <a:r>
              <a:rPr sz="4400" spc="1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21</a:t>
            </a:r>
            <a:r>
              <a:rPr sz="4350" baseline="24904" dirty="0">
                <a:solidFill>
                  <a:srgbClr val="775F54"/>
                </a:solidFill>
              </a:rPr>
              <a:t>st	</a:t>
            </a:r>
            <a:r>
              <a:rPr sz="4400" dirty="0">
                <a:solidFill>
                  <a:srgbClr val="775F54"/>
                </a:solidFill>
              </a:rPr>
              <a:t>century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578609"/>
            <a:ext cx="7978140" cy="382905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332740" marR="218440" indent="-320040">
              <a:lnSpc>
                <a:spcPct val="90000"/>
              </a:lnSpc>
              <a:spcBef>
                <a:spcPts val="45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The responsibility of sorting out the</a:t>
            </a:r>
            <a:r>
              <a:rPr sz="2900" spc="-180" dirty="0">
                <a:latin typeface="Arial"/>
                <a:cs typeface="Arial"/>
              </a:rPr>
              <a:t> </a:t>
            </a:r>
            <a:r>
              <a:rPr sz="2900" spc="-5" dirty="0">
                <a:latin typeface="Arial"/>
                <a:cs typeface="Arial"/>
              </a:rPr>
              <a:t>difficulties  </a:t>
            </a:r>
            <a:r>
              <a:rPr sz="2900" dirty="0">
                <a:latin typeface="Arial"/>
                <a:cs typeface="Arial"/>
              </a:rPr>
              <a:t>fell to a succession of weak political  democratic governments which followed</a:t>
            </a:r>
            <a:r>
              <a:rPr sz="2900" spc="-15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Haq</a:t>
            </a:r>
            <a:endParaRPr sz="2900">
              <a:latin typeface="Arial"/>
              <a:cs typeface="Arial"/>
            </a:endParaRPr>
          </a:p>
          <a:p>
            <a:pPr marL="332740" marR="987425" indent="-320040">
              <a:lnSpc>
                <a:spcPts val="3130"/>
              </a:lnSpc>
              <a:spcBef>
                <a:spcPts val="74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There were both growth and</a:t>
            </a:r>
            <a:r>
              <a:rPr sz="2900" spc="-18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government  failures</a:t>
            </a:r>
            <a:r>
              <a:rPr sz="2900" spc="-6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involved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ts val="3130"/>
              </a:lnSpc>
              <a:spcBef>
                <a:spcPts val="71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Due to the high population growth and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defense  spending pressure deteriorated the  governments power which further declined the  quality of governance and taxing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ability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79194" y="5514543"/>
            <a:ext cx="6127750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700" dirty="0">
                <a:latin typeface="Arial"/>
                <a:cs typeface="Arial"/>
              </a:rPr>
              <a:t>So </a:t>
            </a:r>
            <a:r>
              <a:rPr sz="1700" spc="-5" dirty="0">
                <a:latin typeface="Arial"/>
                <a:cs typeface="Arial"/>
              </a:rPr>
              <a:t>what </a:t>
            </a:r>
            <a:r>
              <a:rPr sz="1700" dirty="0">
                <a:latin typeface="Arial"/>
                <a:cs typeface="Arial"/>
              </a:rPr>
              <a:t>changed and by how much in </a:t>
            </a:r>
            <a:r>
              <a:rPr sz="1700" spc="-5" dirty="0">
                <a:latin typeface="Arial"/>
                <a:cs typeface="Arial"/>
              </a:rPr>
              <a:t>the </a:t>
            </a:r>
            <a:r>
              <a:rPr sz="1700" dirty="0">
                <a:latin typeface="Arial"/>
                <a:cs typeface="Arial"/>
              </a:rPr>
              <a:t>Era of President Gen  </a:t>
            </a:r>
            <a:r>
              <a:rPr sz="1700" spc="-5" dirty="0">
                <a:latin typeface="Arial"/>
                <a:cs typeface="Arial"/>
              </a:rPr>
              <a:t>Musharraf.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79194" y="4660772"/>
            <a:ext cx="60090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Economy under</a:t>
            </a:r>
            <a:r>
              <a:rPr sz="4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FFFFFF"/>
                </a:solidFill>
                <a:latin typeface="Arial"/>
                <a:cs typeface="Arial"/>
              </a:rPr>
              <a:t>Musharraf</a:t>
            </a:r>
            <a:endParaRPr sz="4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60575" y="0"/>
            <a:ext cx="7583424" cy="45689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7392034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Macroeconomic</a:t>
            </a:r>
            <a:r>
              <a:rPr sz="4400" spc="-60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Management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698740" cy="4271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Due to the occurrence of </a:t>
            </a:r>
            <a:r>
              <a:rPr sz="2900" spc="-55" dirty="0">
                <a:latin typeface="Arial"/>
                <a:cs typeface="Arial"/>
              </a:rPr>
              <a:t>9/11 </a:t>
            </a:r>
            <a:r>
              <a:rPr sz="2900" dirty="0">
                <a:latin typeface="Arial"/>
                <a:cs typeface="Arial"/>
              </a:rPr>
              <a:t>external</a:t>
            </a:r>
            <a:r>
              <a:rPr sz="2900" spc="-16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grants  and substantial concessionary assistance  have been provided increasing foreign  exchange</a:t>
            </a:r>
            <a:r>
              <a:rPr sz="2900" spc="-6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reserves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The Public debt to GDP ratio has</a:t>
            </a:r>
            <a:r>
              <a:rPr sz="2900" spc="-21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declined</a:t>
            </a:r>
            <a:endParaRPr sz="2900">
              <a:latin typeface="Arial"/>
              <a:cs typeface="Arial"/>
            </a:endParaRPr>
          </a:p>
          <a:p>
            <a:pPr marL="332740" marR="197485" indent="-32004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Non-interest and non-defense spending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has  doubled</a:t>
            </a:r>
            <a:endParaRPr sz="2900">
              <a:latin typeface="Arial"/>
              <a:cs typeface="Arial"/>
            </a:endParaRPr>
          </a:p>
          <a:p>
            <a:pPr marL="332740" marR="647065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However their have been certain</a:t>
            </a:r>
            <a:r>
              <a:rPr sz="2900" spc="-18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external  shocks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462724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Defense</a:t>
            </a:r>
            <a:r>
              <a:rPr sz="4400" spc="-7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Spending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626984" cy="4359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1437005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The analysis of defense spending</a:t>
            </a:r>
            <a:r>
              <a:rPr sz="2900" spc="-18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is  complicated by two</a:t>
            </a:r>
            <a:r>
              <a:rPr sz="2900" spc="-10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facts:</a:t>
            </a:r>
            <a:endParaRPr sz="2900">
              <a:latin typeface="Arial"/>
              <a:cs typeface="Arial"/>
            </a:endParaRPr>
          </a:p>
          <a:p>
            <a:pPr marL="332740" marR="577215" lvl="1" indent="594360">
              <a:lnSpc>
                <a:spcPct val="100000"/>
              </a:lnSpc>
              <a:spcBef>
                <a:spcPts val="695"/>
              </a:spcBef>
              <a:buAutoNum type="arabicPeriod"/>
              <a:tabLst>
                <a:tab pos="1334770" algn="l"/>
              </a:tabLst>
            </a:pPr>
            <a:r>
              <a:rPr sz="2900" dirty="0">
                <a:latin typeface="Arial"/>
                <a:cs typeface="Arial"/>
              </a:rPr>
              <a:t>defense pensions moved to</a:t>
            </a:r>
            <a:r>
              <a:rPr sz="2900" spc="-16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civilian  budget</a:t>
            </a:r>
            <a:endParaRPr sz="2900">
              <a:latin typeface="Arial"/>
              <a:cs typeface="Arial"/>
            </a:endParaRPr>
          </a:p>
          <a:p>
            <a:pPr marL="1334135" lvl="1" indent="-40767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1334770" algn="l"/>
              </a:tabLst>
            </a:pPr>
            <a:r>
              <a:rPr sz="2900" dirty="0">
                <a:latin typeface="Arial"/>
                <a:cs typeface="Arial"/>
              </a:rPr>
              <a:t>National income figures were</a:t>
            </a:r>
            <a:r>
              <a:rPr sz="2900" spc="-15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revised</a:t>
            </a:r>
            <a:endParaRPr sz="2900">
              <a:latin typeface="Arial"/>
              <a:cs typeface="Arial"/>
            </a:endParaRPr>
          </a:p>
          <a:p>
            <a:pPr marL="332740" marR="22606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An overall beter picture but still the</a:t>
            </a:r>
            <a:r>
              <a:rPr sz="2900" spc="-16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defence  spending is 1/3 of government</a:t>
            </a:r>
            <a:r>
              <a:rPr sz="2900" spc="-17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revenue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The military outlaw is being supported by</a:t>
            </a:r>
            <a:r>
              <a:rPr sz="2900" spc="-20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the  US</a:t>
            </a:r>
            <a:r>
              <a:rPr sz="2900" spc="-2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government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69875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Private Sector</a:t>
            </a:r>
            <a:r>
              <a:rPr sz="4400" spc="-70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Development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994650" cy="4008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Direct foreign private investment has</a:t>
            </a:r>
            <a:r>
              <a:rPr sz="2900" spc="-21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totaled</a:t>
            </a:r>
            <a:endParaRPr sz="2900">
              <a:latin typeface="Arial"/>
              <a:cs typeface="Arial"/>
            </a:endParaRPr>
          </a:p>
          <a:p>
            <a:pPr marL="332740">
              <a:lnSpc>
                <a:spcPct val="100000"/>
              </a:lnSpc>
            </a:pPr>
            <a:r>
              <a:rPr sz="2900" dirty="0">
                <a:latin typeface="Arial"/>
                <a:cs typeface="Arial"/>
              </a:rPr>
              <a:t>$7.3</a:t>
            </a:r>
            <a:r>
              <a:rPr sz="2900" spc="-5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billion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Cost of doing business is</a:t>
            </a:r>
            <a:r>
              <a:rPr sz="2900" spc="-12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decreasing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3 major problems still</a:t>
            </a:r>
            <a:r>
              <a:rPr sz="2900" spc="-12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persist</a:t>
            </a:r>
            <a:endParaRPr sz="2900">
              <a:latin typeface="Arial"/>
              <a:cs typeface="Arial"/>
            </a:endParaRPr>
          </a:p>
          <a:p>
            <a:pPr marL="332740" marR="1069340" lvl="1" indent="594360">
              <a:lnSpc>
                <a:spcPct val="100000"/>
              </a:lnSpc>
              <a:spcBef>
                <a:spcPts val="695"/>
              </a:spcBef>
              <a:buAutoNum type="arabicPeriod"/>
              <a:tabLst>
                <a:tab pos="1334135" algn="l"/>
              </a:tabLst>
            </a:pPr>
            <a:r>
              <a:rPr sz="2900" spc="-5" dirty="0">
                <a:latin typeface="Arial"/>
                <a:cs typeface="Arial"/>
              </a:rPr>
              <a:t>inefficiency </a:t>
            </a:r>
            <a:r>
              <a:rPr sz="2900" dirty="0">
                <a:latin typeface="Arial"/>
                <a:cs typeface="Arial"/>
              </a:rPr>
              <a:t>of public owned</a:t>
            </a:r>
            <a:r>
              <a:rPr sz="2900" spc="-10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power  sector</a:t>
            </a:r>
            <a:endParaRPr sz="2900">
              <a:latin typeface="Arial"/>
              <a:cs typeface="Arial"/>
            </a:endParaRPr>
          </a:p>
          <a:p>
            <a:pPr marL="1334135" lvl="1" indent="-407670">
              <a:lnSpc>
                <a:spcPct val="100000"/>
              </a:lnSpc>
              <a:spcBef>
                <a:spcPts val="700"/>
              </a:spcBef>
              <a:buAutoNum type="arabicPeriod"/>
              <a:tabLst>
                <a:tab pos="1334770" algn="l"/>
              </a:tabLst>
            </a:pPr>
            <a:r>
              <a:rPr sz="2900" dirty="0">
                <a:latin typeface="Arial"/>
                <a:cs typeface="Arial"/>
              </a:rPr>
              <a:t>not enough</a:t>
            </a:r>
            <a:r>
              <a:rPr sz="2900" spc="-8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privatization</a:t>
            </a:r>
            <a:endParaRPr sz="2900">
              <a:latin typeface="Arial"/>
              <a:cs typeface="Arial"/>
            </a:endParaRPr>
          </a:p>
          <a:p>
            <a:pPr marL="1334135" lvl="1" indent="-40767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1334770" algn="l"/>
              </a:tabLst>
            </a:pPr>
            <a:r>
              <a:rPr sz="2900" dirty="0">
                <a:latin typeface="Arial"/>
                <a:cs typeface="Arial"/>
              </a:rPr>
              <a:t>no major export development</a:t>
            </a:r>
            <a:r>
              <a:rPr sz="2900" spc="-18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investment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25400"/>
            <a:ext cx="5186045" cy="1367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4400" spc="-65" dirty="0">
                <a:solidFill>
                  <a:srgbClr val="775F54"/>
                </a:solidFill>
              </a:rPr>
              <a:t>Taxation </a:t>
            </a:r>
            <a:r>
              <a:rPr sz="4400" dirty="0">
                <a:solidFill>
                  <a:srgbClr val="775F54"/>
                </a:solidFill>
              </a:rPr>
              <a:t>and Income  Distribution</a:t>
            </a:r>
            <a:endParaRPr sz="44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1630" marR="537845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42265" algn="l"/>
              </a:tabLst>
            </a:pPr>
            <a:r>
              <a:rPr dirty="0"/>
              <a:t>Although the burden of several taxes</a:t>
            </a:r>
            <a:r>
              <a:rPr spc="-204" dirty="0"/>
              <a:t> </a:t>
            </a:r>
            <a:r>
              <a:rPr dirty="0"/>
              <a:t>have  been removed it is </a:t>
            </a:r>
            <a:r>
              <a:rPr spc="-5" dirty="0"/>
              <a:t>still</a:t>
            </a:r>
            <a:r>
              <a:rPr spc="-110" dirty="0"/>
              <a:t> </a:t>
            </a:r>
            <a:r>
              <a:rPr dirty="0"/>
              <a:t>regressive</a:t>
            </a:r>
          </a:p>
          <a:p>
            <a:pPr marL="341630" marR="45339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42265" algn="l"/>
                <a:tab pos="4982845" algn="l"/>
              </a:tabLst>
            </a:pPr>
            <a:r>
              <a:rPr dirty="0"/>
              <a:t>Employment</a:t>
            </a:r>
            <a:r>
              <a:rPr spc="-60" dirty="0"/>
              <a:t> </a:t>
            </a:r>
            <a:r>
              <a:rPr dirty="0"/>
              <a:t>has</a:t>
            </a:r>
            <a:r>
              <a:rPr spc="5" dirty="0"/>
              <a:t> </a:t>
            </a:r>
            <a:r>
              <a:rPr dirty="0"/>
              <a:t>increased	however with  income discrepancies as population is</a:t>
            </a:r>
            <a:r>
              <a:rPr spc="-175" dirty="0"/>
              <a:t> </a:t>
            </a:r>
            <a:r>
              <a:rPr dirty="0"/>
              <a:t>also  rising</a:t>
            </a:r>
          </a:p>
          <a:p>
            <a:pPr marL="341630" indent="-32004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42265" algn="l"/>
              </a:tabLst>
            </a:pPr>
            <a:r>
              <a:rPr dirty="0"/>
              <a:t>The overall education spending is 2% of</a:t>
            </a:r>
            <a:r>
              <a:rPr spc="-200" dirty="0"/>
              <a:t> </a:t>
            </a:r>
            <a:r>
              <a:rPr dirty="0"/>
              <a:t>GDP</a:t>
            </a:r>
          </a:p>
          <a:p>
            <a:pPr marL="341630" marR="247015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42265" algn="l"/>
              </a:tabLst>
            </a:pPr>
            <a:r>
              <a:rPr dirty="0"/>
              <a:t>Major living standard discrepancies in</a:t>
            </a:r>
            <a:r>
              <a:rPr spc="-155" dirty="0"/>
              <a:t> </a:t>
            </a:r>
            <a:r>
              <a:rPr dirty="0"/>
              <a:t>urban  and rural</a:t>
            </a:r>
            <a:r>
              <a:rPr spc="-75" dirty="0"/>
              <a:t> </a:t>
            </a:r>
            <a:r>
              <a:rPr dirty="0"/>
              <a:t>populations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372554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Looking</a:t>
            </a:r>
            <a:r>
              <a:rPr sz="4400" spc="-32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Ahead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535020"/>
            <a:ext cx="7154545" cy="418401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32740" indent="-320040">
              <a:lnSpc>
                <a:spcPct val="100000"/>
              </a:lnSpc>
              <a:spcBef>
                <a:spcPts val="7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Certain</a:t>
            </a:r>
            <a:r>
              <a:rPr sz="2900" spc="-5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recommendations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AutoNum type="arabicPeriod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Enlightened</a:t>
            </a:r>
            <a:r>
              <a:rPr sz="2900" spc="-5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modernization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705"/>
              </a:spcBef>
              <a:buClr>
                <a:srgbClr val="DD8046"/>
              </a:buClr>
              <a:buSzPct val="60344"/>
              <a:buAutoNum type="arabicPeriod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Better relations between</a:t>
            </a:r>
            <a:r>
              <a:rPr sz="2900" spc="-13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India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AutoNum type="arabicPeriod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Reduce government</a:t>
            </a:r>
            <a:r>
              <a:rPr sz="2900" spc="-10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centralization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AutoNum type="arabicPeriod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Promote export oriented</a:t>
            </a:r>
            <a:r>
              <a:rPr sz="2900" spc="-15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business</a:t>
            </a:r>
            <a:endParaRPr sz="2900">
              <a:latin typeface="Arial"/>
              <a:cs typeface="Arial"/>
            </a:endParaRPr>
          </a:p>
          <a:p>
            <a:pPr marL="527685" marR="5080" indent="-51562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AutoNum type="arabicPeriod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A taxation </a:t>
            </a:r>
            <a:r>
              <a:rPr sz="2900" spc="-10" dirty="0">
                <a:latin typeface="Arial"/>
                <a:cs typeface="Arial"/>
              </a:rPr>
              <a:t>effort </a:t>
            </a:r>
            <a:r>
              <a:rPr sz="2900" dirty="0">
                <a:latin typeface="Arial"/>
                <a:cs typeface="Arial"/>
              </a:rPr>
              <a:t>and authority need to</a:t>
            </a:r>
            <a:r>
              <a:rPr sz="2900" spc="-39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be  developed in</a:t>
            </a:r>
            <a:r>
              <a:rPr sz="2900" spc="-6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parallel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AutoNum type="arabicPeriod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Better distribution of growth</a:t>
            </a:r>
            <a:r>
              <a:rPr sz="2900" spc="-16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benefits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294957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Introduction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993380" cy="40932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2413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According to the </a:t>
            </a:r>
            <a:r>
              <a:rPr sz="2900" spc="-20" dirty="0">
                <a:latin typeface="Arial"/>
                <a:cs typeface="Arial"/>
              </a:rPr>
              <a:t>Author, </a:t>
            </a:r>
            <a:r>
              <a:rPr sz="2900" dirty="0">
                <a:latin typeface="Arial"/>
                <a:cs typeface="Arial"/>
              </a:rPr>
              <a:t>although Pakistan</a:t>
            </a:r>
            <a:r>
              <a:rPr sz="2900" spc="-36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has  made some notable progress in its  macroeconomic framework it still </a:t>
            </a:r>
            <a:r>
              <a:rPr sz="2900" spc="5" dirty="0">
                <a:latin typeface="Arial"/>
                <a:cs typeface="Arial"/>
              </a:rPr>
              <a:t>has </a:t>
            </a:r>
            <a:r>
              <a:rPr sz="2900" dirty="0">
                <a:latin typeface="Arial"/>
                <a:cs typeface="Arial"/>
              </a:rPr>
              <a:t>a long  way to go particularly in private sector  development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There is a pivotal role of the state for</a:t>
            </a:r>
            <a:r>
              <a:rPr sz="2900" spc="-204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economic  development which is not just confined to  mitigating the severity of negative market  externalities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751776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What can the government</a:t>
            </a:r>
            <a:r>
              <a:rPr sz="4400" spc="-6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do?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032625" cy="42189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27685" marR="118110" indent="-51562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The author identifies 4 areas where</a:t>
            </a:r>
            <a:r>
              <a:rPr sz="2900" spc="-21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the  Pakistani govt. can draw a path for the  economic growth of the</a:t>
            </a:r>
            <a:r>
              <a:rPr sz="2900" spc="-12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country:</a:t>
            </a:r>
            <a:endParaRPr sz="2900">
              <a:latin typeface="Arial"/>
              <a:cs typeface="Arial"/>
            </a:endParaRPr>
          </a:p>
          <a:p>
            <a:pPr marL="927100" lvl="1" indent="-514350">
              <a:lnSpc>
                <a:spcPct val="100000"/>
              </a:lnSpc>
              <a:spcBef>
                <a:spcPts val="605"/>
              </a:spcBef>
              <a:buClr>
                <a:srgbClr val="93B6D2"/>
              </a:buClr>
              <a:buSzPct val="69642"/>
              <a:buAutoNum type="arabicPeriod"/>
              <a:tabLst>
                <a:tab pos="927100" algn="l"/>
                <a:tab pos="927735" algn="l"/>
              </a:tabLst>
            </a:pPr>
            <a:r>
              <a:rPr sz="2800" spc="-5" dirty="0">
                <a:latin typeface="Arial"/>
                <a:cs typeface="Arial"/>
              </a:rPr>
              <a:t>Establish a </a:t>
            </a:r>
            <a:r>
              <a:rPr sz="2800" dirty="0">
                <a:latin typeface="Arial"/>
                <a:cs typeface="Arial"/>
              </a:rPr>
              <a:t>proper</a:t>
            </a:r>
            <a:r>
              <a:rPr sz="2800" spc="-5" dirty="0">
                <a:latin typeface="Arial"/>
                <a:cs typeface="Arial"/>
              </a:rPr>
              <a:t> vision</a:t>
            </a:r>
            <a:endParaRPr sz="2800">
              <a:latin typeface="Arial"/>
              <a:cs typeface="Arial"/>
            </a:endParaRPr>
          </a:p>
          <a:p>
            <a:pPr marL="927100" marR="200660" lvl="1" indent="-513715">
              <a:lnSpc>
                <a:spcPct val="100000"/>
              </a:lnSpc>
              <a:spcBef>
                <a:spcPts val="600"/>
              </a:spcBef>
              <a:buClr>
                <a:srgbClr val="93B6D2"/>
              </a:buClr>
              <a:buSzPct val="69642"/>
              <a:buAutoNum type="arabicPeriod"/>
              <a:tabLst>
                <a:tab pos="927100" algn="l"/>
                <a:tab pos="927735" algn="l"/>
              </a:tabLst>
            </a:pPr>
            <a:r>
              <a:rPr sz="2800" spc="-5" dirty="0">
                <a:latin typeface="Arial"/>
                <a:cs typeface="Arial"/>
              </a:rPr>
              <a:t>Properly managing the rising </a:t>
            </a:r>
            <a:r>
              <a:rPr sz="2800" dirty="0">
                <a:latin typeface="Arial"/>
                <a:cs typeface="Arial"/>
              </a:rPr>
              <a:t>defense  budget</a:t>
            </a:r>
            <a:endParaRPr sz="2800">
              <a:latin typeface="Arial"/>
              <a:cs typeface="Arial"/>
            </a:endParaRPr>
          </a:p>
          <a:p>
            <a:pPr marL="927100" marR="5080" lvl="1" indent="-513715">
              <a:lnSpc>
                <a:spcPct val="100000"/>
              </a:lnSpc>
              <a:spcBef>
                <a:spcPts val="600"/>
              </a:spcBef>
              <a:buClr>
                <a:srgbClr val="93B6D2"/>
              </a:buClr>
              <a:buSzPct val="69642"/>
              <a:buAutoNum type="arabicPeriod"/>
              <a:tabLst>
                <a:tab pos="927100" algn="l"/>
                <a:tab pos="927735" algn="l"/>
              </a:tabLst>
            </a:pPr>
            <a:r>
              <a:rPr sz="2800" dirty="0">
                <a:latin typeface="Arial"/>
                <a:cs typeface="Arial"/>
              </a:rPr>
              <a:t>identification </a:t>
            </a:r>
            <a:r>
              <a:rPr sz="2800" spc="-5" dirty="0">
                <a:latin typeface="Arial"/>
                <a:cs typeface="Arial"/>
              </a:rPr>
              <a:t>and </a:t>
            </a:r>
            <a:r>
              <a:rPr sz="2800" dirty="0">
                <a:latin typeface="Arial"/>
                <a:cs typeface="Arial"/>
              </a:rPr>
              <a:t>provision </a:t>
            </a:r>
            <a:r>
              <a:rPr sz="2800" spc="-5" dirty="0">
                <a:latin typeface="Arial"/>
                <a:cs typeface="Arial"/>
              </a:rPr>
              <a:t>of essential  public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goods</a:t>
            </a:r>
            <a:endParaRPr sz="2800">
              <a:latin typeface="Arial"/>
              <a:cs typeface="Arial"/>
            </a:endParaRPr>
          </a:p>
          <a:p>
            <a:pPr marL="927100" lvl="1" indent="-514350">
              <a:lnSpc>
                <a:spcPct val="100000"/>
              </a:lnSpc>
              <a:spcBef>
                <a:spcPts val="605"/>
              </a:spcBef>
              <a:buClr>
                <a:srgbClr val="93B6D2"/>
              </a:buClr>
              <a:buSzPct val="69642"/>
              <a:buAutoNum type="arabicPeriod"/>
              <a:tabLst>
                <a:tab pos="927100" algn="l"/>
                <a:tab pos="927735" algn="l"/>
              </a:tabLst>
            </a:pPr>
            <a:r>
              <a:rPr sz="2800" spc="-5" dirty="0">
                <a:latin typeface="Arial"/>
                <a:cs typeface="Arial"/>
              </a:rPr>
              <a:t>proper </a:t>
            </a:r>
            <a:r>
              <a:rPr sz="2800" dirty="0">
                <a:latin typeface="Arial"/>
                <a:cs typeface="Arial"/>
              </a:rPr>
              <a:t>resource mobilization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40347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Proper</a:t>
            </a:r>
            <a:r>
              <a:rPr sz="4400" spc="-8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Planning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917180" cy="37407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This can essentially be done by analyzing</a:t>
            </a:r>
            <a:r>
              <a:rPr sz="2900" spc="-18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how  the international community planed for  economic</a:t>
            </a:r>
            <a:r>
              <a:rPr sz="2900" spc="-6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development</a:t>
            </a:r>
            <a:endParaRPr sz="2900">
              <a:latin typeface="Arial"/>
              <a:cs typeface="Arial"/>
            </a:endParaRPr>
          </a:p>
          <a:p>
            <a:pPr marL="332740" marR="217170" indent="-320040" algn="just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433705" algn="l"/>
              </a:tabLst>
            </a:pPr>
            <a:r>
              <a:rPr dirty="0"/>
              <a:t>	</a:t>
            </a:r>
            <a:r>
              <a:rPr sz="2900" dirty="0">
                <a:latin typeface="Arial"/>
                <a:cs typeface="Arial"/>
              </a:rPr>
              <a:t>Pakistan has been compared to that with</a:t>
            </a:r>
            <a:r>
              <a:rPr sz="2900" spc="-200" dirty="0">
                <a:latin typeface="Arial"/>
                <a:cs typeface="Arial"/>
              </a:rPr>
              <a:t> </a:t>
            </a:r>
            <a:r>
              <a:rPr sz="2900" spc="-5" dirty="0">
                <a:latin typeface="Arial"/>
                <a:cs typeface="Arial"/>
              </a:rPr>
              <a:t>the  </a:t>
            </a:r>
            <a:r>
              <a:rPr sz="2900" dirty="0">
                <a:latin typeface="Arial"/>
                <a:cs typeface="Arial"/>
              </a:rPr>
              <a:t>Soviet Union and how a high defense budget  crumbed the</a:t>
            </a:r>
            <a:r>
              <a:rPr sz="2900" spc="-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economy</a:t>
            </a:r>
            <a:endParaRPr sz="2900">
              <a:latin typeface="Arial"/>
              <a:cs typeface="Arial"/>
            </a:endParaRPr>
          </a:p>
          <a:p>
            <a:pPr marL="332740" marR="969010" indent="-320040" algn="just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how China and India have become</a:t>
            </a:r>
            <a:r>
              <a:rPr sz="2900" spc="-19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more  export oriented by proper state</a:t>
            </a:r>
            <a:r>
              <a:rPr sz="2900" spc="-20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planning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540385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Proper Planning</a:t>
            </a:r>
            <a:r>
              <a:rPr sz="4400" spc="-7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cont.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747000" cy="32092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18288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South Korea in the </a:t>
            </a:r>
            <a:r>
              <a:rPr sz="2900" spc="5" dirty="0">
                <a:latin typeface="Arial"/>
                <a:cs typeface="Arial"/>
              </a:rPr>
              <a:t>1960-1970 </a:t>
            </a:r>
            <a:r>
              <a:rPr sz="2900" dirty="0">
                <a:latin typeface="Arial"/>
                <a:cs typeface="Arial"/>
              </a:rPr>
              <a:t>and how</a:t>
            </a:r>
            <a:r>
              <a:rPr sz="2900" spc="-229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their  government under saw a long term plan to  develop skill in its human resource and  promote capital </a:t>
            </a:r>
            <a:r>
              <a:rPr sz="2900" spc="-5" dirty="0">
                <a:latin typeface="Arial"/>
                <a:cs typeface="Arial"/>
              </a:rPr>
              <a:t>intensive</a:t>
            </a:r>
            <a:r>
              <a:rPr sz="2900" spc="-120" dirty="0">
                <a:latin typeface="Arial"/>
                <a:cs typeface="Arial"/>
              </a:rPr>
              <a:t> </a:t>
            </a:r>
            <a:r>
              <a:rPr sz="2900" spc="-5" dirty="0">
                <a:latin typeface="Arial"/>
                <a:cs typeface="Arial"/>
              </a:rPr>
              <a:t>technique’s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spc="-5" dirty="0">
                <a:latin typeface="Arial"/>
                <a:cs typeface="Arial"/>
              </a:rPr>
              <a:t>Malaysia’s </a:t>
            </a:r>
            <a:r>
              <a:rPr sz="2900" dirty="0">
                <a:latin typeface="Arial"/>
                <a:cs typeface="Arial"/>
              </a:rPr>
              <a:t>example </a:t>
            </a:r>
            <a:r>
              <a:rPr sz="2900" spc="-5" dirty="0">
                <a:latin typeface="Arial"/>
                <a:cs typeface="Arial"/>
              </a:rPr>
              <a:t>was also </a:t>
            </a:r>
            <a:r>
              <a:rPr sz="2900" dirty="0">
                <a:latin typeface="Arial"/>
                <a:cs typeface="Arial"/>
              </a:rPr>
              <a:t>given to</a:t>
            </a:r>
            <a:r>
              <a:rPr sz="2900" spc="-20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explain  how an equitable distribution of wealth can  actually be established in a</a:t>
            </a:r>
            <a:r>
              <a:rPr sz="2900" spc="-12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country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50594" y="2767711"/>
            <a:ext cx="6612255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775F54"/>
                </a:solidFill>
                <a:latin typeface="Arial"/>
                <a:cs typeface="Arial"/>
              </a:rPr>
              <a:t>An analysis on what </a:t>
            </a:r>
            <a:r>
              <a:rPr sz="2800" dirty="0">
                <a:solidFill>
                  <a:srgbClr val="775F54"/>
                </a:solidFill>
                <a:latin typeface="Arial"/>
                <a:cs typeface="Arial"/>
              </a:rPr>
              <a:t>direction and policies  </a:t>
            </a:r>
            <a:r>
              <a:rPr sz="2800" spc="-5" dirty="0">
                <a:solidFill>
                  <a:srgbClr val="775F54"/>
                </a:solidFill>
                <a:latin typeface="Arial"/>
                <a:cs typeface="Arial"/>
              </a:rPr>
              <a:t>have been </a:t>
            </a:r>
            <a:r>
              <a:rPr sz="2800" dirty="0">
                <a:solidFill>
                  <a:srgbClr val="775F54"/>
                </a:solidFill>
                <a:latin typeface="Arial"/>
                <a:cs typeface="Arial"/>
              </a:rPr>
              <a:t>used </a:t>
            </a:r>
            <a:r>
              <a:rPr sz="2800" spc="-5" dirty="0">
                <a:solidFill>
                  <a:srgbClr val="775F54"/>
                </a:solidFill>
                <a:latin typeface="Arial"/>
                <a:cs typeface="Arial"/>
              </a:rPr>
              <a:t>in the </a:t>
            </a:r>
            <a:r>
              <a:rPr sz="2800" dirty="0">
                <a:solidFill>
                  <a:srgbClr val="775F54"/>
                </a:solidFill>
                <a:latin typeface="Arial"/>
                <a:cs typeface="Arial"/>
              </a:rPr>
              <a:t>past </a:t>
            </a:r>
            <a:r>
              <a:rPr sz="2800" spc="-5" dirty="0">
                <a:solidFill>
                  <a:srgbClr val="775F54"/>
                </a:solidFill>
                <a:latin typeface="Arial"/>
                <a:cs typeface="Arial"/>
              </a:rPr>
              <a:t>to stimulate a  </a:t>
            </a:r>
            <a:r>
              <a:rPr sz="2800" dirty="0">
                <a:solidFill>
                  <a:srgbClr val="775F54"/>
                </a:solidFill>
                <a:latin typeface="Arial"/>
                <a:cs typeface="Arial"/>
              </a:rPr>
              <a:t>better Pakistani</a:t>
            </a:r>
            <a:r>
              <a:rPr sz="2800" spc="-20" dirty="0">
                <a:solidFill>
                  <a:srgbClr val="775F54"/>
                </a:solidFill>
                <a:latin typeface="Arial"/>
                <a:cs typeface="Arial"/>
              </a:rPr>
              <a:t> </a:t>
            </a:r>
            <a:r>
              <a:rPr sz="2800" spc="-30" dirty="0">
                <a:solidFill>
                  <a:srgbClr val="775F54"/>
                </a:solidFill>
                <a:latin typeface="Arial"/>
                <a:cs typeface="Arial"/>
              </a:rPr>
              <a:t>Economy.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47110" marR="5080" indent="-231711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State and Economy in Pakistan  </a:t>
            </a:r>
            <a:r>
              <a:rPr spc="-10" dirty="0"/>
              <a:t>1950-2000</a:t>
            </a:r>
          </a:p>
        </p:txBody>
      </p:sp>
      <p:sp>
        <p:nvSpPr>
          <p:cNvPr id="4" name="object 4"/>
          <p:cNvSpPr/>
          <p:nvPr/>
        </p:nvSpPr>
        <p:spPr>
          <a:xfrm>
            <a:off x="461772" y="4777740"/>
            <a:ext cx="2004060" cy="6370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19759" y="4563745"/>
            <a:ext cx="1346530" cy="3014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61719" y="4609465"/>
            <a:ext cx="170307" cy="20980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35276" y="4568825"/>
            <a:ext cx="231140" cy="291465"/>
          </a:xfrm>
          <a:custGeom>
            <a:avLst/>
            <a:gdLst/>
            <a:ahLst/>
            <a:cxnLst/>
            <a:rect l="l" t="t" r="r" b="b"/>
            <a:pathLst>
              <a:path w="231139" h="291464">
                <a:moveTo>
                  <a:pt x="0" y="0"/>
                </a:moveTo>
                <a:lnTo>
                  <a:pt x="57150" y="0"/>
                </a:lnTo>
                <a:lnTo>
                  <a:pt x="176403" y="194437"/>
                </a:lnTo>
                <a:lnTo>
                  <a:pt x="176403" y="0"/>
                </a:lnTo>
                <a:lnTo>
                  <a:pt x="231012" y="0"/>
                </a:lnTo>
                <a:lnTo>
                  <a:pt x="231012" y="291211"/>
                </a:lnTo>
                <a:lnTo>
                  <a:pt x="172085" y="291211"/>
                </a:lnTo>
                <a:lnTo>
                  <a:pt x="54610" y="101218"/>
                </a:lnTo>
                <a:lnTo>
                  <a:pt x="54610" y="291211"/>
                </a:lnTo>
                <a:lnTo>
                  <a:pt x="0" y="291211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403096" y="4568825"/>
            <a:ext cx="59055" cy="291465"/>
          </a:xfrm>
          <a:custGeom>
            <a:avLst/>
            <a:gdLst/>
            <a:ahLst/>
            <a:cxnLst/>
            <a:rect l="l" t="t" r="r" b="b"/>
            <a:pathLst>
              <a:path w="59055" h="291464">
                <a:moveTo>
                  <a:pt x="0" y="0"/>
                </a:moveTo>
                <a:lnTo>
                  <a:pt x="58800" y="0"/>
                </a:lnTo>
                <a:lnTo>
                  <a:pt x="58800" y="291211"/>
                </a:lnTo>
                <a:lnTo>
                  <a:pt x="0" y="291211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19047" y="4568825"/>
            <a:ext cx="59055" cy="291465"/>
          </a:xfrm>
          <a:custGeom>
            <a:avLst/>
            <a:gdLst/>
            <a:ahLst/>
            <a:cxnLst/>
            <a:rect l="l" t="t" r="r" b="b"/>
            <a:pathLst>
              <a:path w="59055" h="291464">
                <a:moveTo>
                  <a:pt x="0" y="0"/>
                </a:moveTo>
                <a:lnTo>
                  <a:pt x="58813" y="0"/>
                </a:lnTo>
                <a:lnTo>
                  <a:pt x="58813" y="291211"/>
                </a:lnTo>
                <a:lnTo>
                  <a:pt x="0" y="291211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9759" y="4568825"/>
            <a:ext cx="271780" cy="291465"/>
          </a:xfrm>
          <a:custGeom>
            <a:avLst/>
            <a:gdLst/>
            <a:ahLst/>
            <a:cxnLst/>
            <a:rect l="l" t="t" r="r" b="b"/>
            <a:pathLst>
              <a:path w="271780" h="291464">
                <a:moveTo>
                  <a:pt x="0" y="0"/>
                </a:moveTo>
                <a:lnTo>
                  <a:pt x="63779" y="0"/>
                </a:lnTo>
                <a:lnTo>
                  <a:pt x="137490" y="215519"/>
                </a:lnTo>
                <a:lnTo>
                  <a:pt x="208826" y="0"/>
                </a:lnTo>
                <a:lnTo>
                  <a:pt x="271208" y="0"/>
                </a:lnTo>
                <a:lnTo>
                  <a:pt x="166903" y="291211"/>
                </a:lnTo>
                <a:lnTo>
                  <a:pt x="104114" y="291211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05711" y="4563745"/>
            <a:ext cx="282575" cy="301625"/>
          </a:xfrm>
          <a:custGeom>
            <a:avLst/>
            <a:gdLst/>
            <a:ahLst/>
            <a:cxnLst/>
            <a:rect l="l" t="t" r="r" b="b"/>
            <a:pathLst>
              <a:path w="282575" h="301625">
                <a:moveTo>
                  <a:pt x="140843" y="0"/>
                </a:moveTo>
                <a:lnTo>
                  <a:pt x="198834" y="10001"/>
                </a:lnTo>
                <a:lnTo>
                  <a:pt x="243967" y="40004"/>
                </a:lnTo>
                <a:lnTo>
                  <a:pt x="272891" y="87693"/>
                </a:lnTo>
                <a:lnTo>
                  <a:pt x="282575" y="151002"/>
                </a:lnTo>
                <a:lnTo>
                  <a:pt x="280171" y="184392"/>
                </a:lnTo>
                <a:lnTo>
                  <a:pt x="260983" y="239549"/>
                </a:lnTo>
                <a:lnTo>
                  <a:pt x="223456" y="278848"/>
                </a:lnTo>
                <a:lnTo>
                  <a:pt x="172212" y="298763"/>
                </a:lnTo>
                <a:lnTo>
                  <a:pt x="141731" y="301243"/>
                </a:lnTo>
                <a:lnTo>
                  <a:pt x="110898" y="298767"/>
                </a:lnTo>
                <a:lnTo>
                  <a:pt x="59185" y="278955"/>
                </a:lnTo>
                <a:lnTo>
                  <a:pt x="21591" y="239928"/>
                </a:lnTo>
                <a:lnTo>
                  <a:pt x="2403" y="185306"/>
                </a:lnTo>
                <a:lnTo>
                  <a:pt x="0" y="152399"/>
                </a:lnTo>
                <a:lnTo>
                  <a:pt x="833" y="131087"/>
                </a:lnTo>
                <a:lnTo>
                  <a:pt x="13334" y="77723"/>
                </a:lnTo>
                <a:lnTo>
                  <a:pt x="40512" y="37845"/>
                </a:lnTo>
                <a:lnTo>
                  <a:pt x="78104" y="11556"/>
                </a:lnTo>
                <a:lnTo>
                  <a:pt x="123628" y="734"/>
                </a:lnTo>
                <a:lnTo>
                  <a:pt x="140843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18717" y="4563745"/>
            <a:ext cx="237490" cy="301625"/>
          </a:xfrm>
          <a:custGeom>
            <a:avLst/>
            <a:gdLst/>
            <a:ahLst/>
            <a:cxnLst/>
            <a:rect l="l" t="t" r="r" b="b"/>
            <a:pathLst>
              <a:path w="237490" h="301625">
                <a:moveTo>
                  <a:pt x="116827" y="0"/>
                </a:moveTo>
                <a:lnTo>
                  <a:pt x="164898" y="6016"/>
                </a:lnTo>
                <a:lnTo>
                  <a:pt x="199415" y="24129"/>
                </a:lnTo>
                <a:lnTo>
                  <a:pt x="226168" y="69189"/>
                </a:lnTo>
                <a:lnTo>
                  <a:pt x="228498" y="88264"/>
                </a:lnTo>
                <a:lnTo>
                  <a:pt x="169697" y="90804"/>
                </a:lnTo>
                <a:lnTo>
                  <a:pt x="167246" y="80371"/>
                </a:lnTo>
                <a:lnTo>
                  <a:pt x="163712" y="71532"/>
                </a:lnTo>
                <a:lnTo>
                  <a:pt x="127866" y="49385"/>
                </a:lnTo>
                <a:lnTo>
                  <a:pt x="116230" y="48767"/>
                </a:lnTo>
                <a:lnTo>
                  <a:pt x="104107" y="49414"/>
                </a:lnTo>
                <a:lnTo>
                  <a:pt x="66751" y="69849"/>
                </a:lnTo>
                <a:lnTo>
                  <a:pt x="66751" y="77342"/>
                </a:lnTo>
                <a:lnTo>
                  <a:pt x="66751" y="84200"/>
                </a:lnTo>
                <a:lnTo>
                  <a:pt x="110068" y="109479"/>
                </a:lnTo>
                <a:lnTo>
                  <a:pt x="149602" y="119649"/>
                </a:lnTo>
                <a:lnTo>
                  <a:pt x="166884" y="124840"/>
                </a:lnTo>
                <a:lnTo>
                  <a:pt x="202782" y="141364"/>
                </a:lnTo>
                <a:lnTo>
                  <a:pt x="230290" y="175004"/>
                </a:lnTo>
                <a:lnTo>
                  <a:pt x="236880" y="211454"/>
                </a:lnTo>
                <a:lnTo>
                  <a:pt x="236001" y="223742"/>
                </a:lnTo>
                <a:lnTo>
                  <a:pt x="215240" y="268559"/>
                </a:lnTo>
                <a:lnTo>
                  <a:pt x="183540" y="290829"/>
                </a:lnTo>
                <a:lnTo>
                  <a:pt x="138399" y="300831"/>
                </a:lnTo>
                <a:lnTo>
                  <a:pt x="120205" y="301497"/>
                </a:lnTo>
                <a:lnTo>
                  <a:pt x="94185" y="299902"/>
                </a:lnTo>
                <a:lnTo>
                  <a:pt x="51761" y="287139"/>
                </a:lnTo>
                <a:lnTo>
                  <a:pt x="22045" y="261735"/>
                </a:lnTo>
                <a:lnTo>
                  <a:pt x="4367" y="224500"/>
                </a:lnTo>
                <a:lnTo>
                  <a:pt x="0" y="201548"/>
                </a:lnTo>
                <a:lnTo>
                  <a:pt x="57213" y="195960"/>
                </a:lnTo>
                <a:lnTo>
                  <a:pt x="60461" y="209391"/>
                </a:lnTo>
                <a:lnTo>
                  <a:pt x="65039" y="220916"/>
                </a:lnTo>
                <a:lnTo>
                  <a:pt x="96734" y="248427"/>
                </a:lnTo>
                <a:lnTo>
                  <a:pt x="120802" y="251840"/>
                </a:lnTo>
                <a:lnTo>
                  <a:pt x="134120" y="251080"/>
                </a:lnTo>
                <a:lnTo>
                  <a:pt x="169935" y="233515"/>
                </a:lnTo>
                <a:lnTo>
                  <a:pt x="178079" y="211708"/>
                </a:lnTo>
                <a:lnTo>
                  <a:pt x="178079" y="204723"/>
                </a:lnTo>
                <a:lnTo>
                  <a:pt x="176047" y="198881"/>
                </a:lnTo>
                <a:lnTo>
                  <a:pt x="171983" y="194055"/>
                </a:lnTo>
                <a:lnTo>
                  <a:pt x="167919" y="189229"/>
                </a:lnTo>
                <a:lnTo>
                  <a:pt x="120438" y="172999"/>
                </a:lnTo>
                <a:lnTo>
                  <a:pt x="103708" y="168782"/>
                </a:lnTo>
                <a:lnTo>
                  <a:pt x="81829" y="162546"/>
                </a:lnTo>
                <a:lnTo>
                  <a:pt x="37350" y="139953"/>
                </a:lnTo>
                <a:lnTo>
                  <a:pt x="12204" y="97948"/>
                </a:lnTo>
                <a:lnTo>
                  <a:pt x="10528" y="81279"/>
                </a:lnTo>
                <a:lnTo>
                  <a:pt x="11316" y="70326"/>
                </a:lnTo>
                <a:lnTo>
                  <a:pt x="30147" y="30608"/>
                </a:lnTo>
                <a:lnTo>
                  <a:pt x="71989" y="5732"/>
                </a:lnTo>
                <a:lnTo>
                  <a:pt x="100651" y="640"/>
                </a:lnTo>
                <a:lnTo>
                  <a:pt x="116827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221223" y="6338314"/>
            <a:ext cx="3922776" cy="5196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474461" y="6152946"/>
            <a:ext cx="3580257" cy="26302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261350" y="6195707"/>
            <a:ext cx="117855" cy="1775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533005" y="6195707"/>
            <a:ext cx="99695" cy="8127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21197" y="6195707"/>
            <a:ext cx="117856" cy="1775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570341" y="6157290"/>
            <a:ext cx="201930" cy="254635"/>
          </a:xfrm>
          <a:custGeom>
            <a:avLst/>
            <a:gdLst/>
            <a:ahLst/>
            <a:cxnLst/>
            <a:rect l="l" t="t" r="r" b="b"/>
            <a:pathLst>
              <a:path w="201929" h="254635">
                <a:moveTo>
                  <a:pt x="0" y="0"/>
                </a:moveTo>
                <a:lnTo>
                  <a:pt x="49910" y="0"/>
                </a:lnTo>
                <a:lnTo>
                  <a:pt x="153924" y="169735"/>
                </a:lnTo>
                <a:lnTo>
                  <a:pt x="153924" y="0"/>
                </a:lnTo>
                <a:lnTo>
                  <a:pt x="201675" y="0"/>
                </a:lnTo>
                <a:lnTo>
                  <a:pt x="201675" y="254177"/>
                </a:lnTo>
                <a:lnTo>
                  <a:pt x="150113" y="254177"/>
                </a:lnTo>
                <a:lnTo>
                  <a:pt x="47751" y="88417"/>
                </a:lnTo>
                <a:lnTo>
                  <a:pt x="47751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469248" y="6157290"/>
            <a:ext cx="51435" cy="254635"/>
          </a:xfrm>
          <a:custGeom>
            <a:avLst/>
            <a:gdLst/>
            <a:ahLst/>
            <a:cxnLst/>
            <a:rect l="l" t="t" r="r" b="b"/>
            <a:pathLst>
              <a:path w="51434" h="254635">
                <a:moveTo>
                  <a:pt x="0" y="0"/>
                </a:moveTo>
                <a:lnTo>
                  <a:pt x="51307" y="0"/>
                </a:lnTo>
                <a:lnTo>
                  <a:pt x="51307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214614" y="6157290"/>
            <a:ext cx="213360" cy="254635"/>
          </a:xfrm>
          <a:custGeom>
            <a:avLst/>
            <a:gdLst/>
            <a:ahLst/>
            <a:cxnLst/>
            <a:rect l="l" t="t" r="r" b="b"/>
            <a:pathLst>
              <a:path w="213359" h="254635">
                <a:moveTo>
                  <a:pt x="0" y="0"/>
                </a:moveTo>
                <a:lnTo>
                  <a:pt x="93725" y="0"/>
                </a:lnTo>
                <a:lnTo>
                  <a:pt x="108680" y="302"/>
                </a:lnTo>
                <a:lnTo>
                  <a:pt x="152927" y="8785"/>
                </a:lnTo>
                <a:lnTo>
                  <a:pt x="187971" y="37139"/>
                </a:lnTo>
                <a:lnTo>
                  <a:pt x="208391" y="82322"/>
                </a:lnTo>
                <a:lnTo>
                  <a:pt x="213105" y="129514"/>
                </a:lnTo>
                <a:lnTo>
                  <a:pt x="212607" y="144661"/>
                </a:lnTo>
                <a:lnTo>
                  <a:pt x="205231" y="183603"/>
                </a:lnTo>
                <a:lnTo>
                  <a:pt x="186390" y="219269"/>
                </a:lnTo>
                <a:lnTo>
                  <a:pt x="152747" y="244802"/>
                </a:lnTo>
                <a:lnTo>
                  <a:pt x="110017" y="253842"/>
                </a:lnTo>
                <a:lnTo>
                  <a:pt x="96519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959217" y="6157290"/>
            <a:ext cx="201930" cy="254635"/>
          </a:xfrm>
          <a:custGeom>
            <a:avLst/>
            <a:gdLst/>
            <a:ahLst/>
            <a:cxnLst/>
            <a:rect l="l" t="t" r="r" b="b"/>
            <a:pathLst>
              <a:path w="201929" h="254635">
                <a:moveTo>
                  <a:pt x="0" y="0"/>
                </a:moveTo>
                <a:lnTo>
                  <a:pt x="49910" y="0"/>
                </a:lnTo>
                <a:lnTo>
                  <a:pt x="153924" y="169735"/>
                </a:lnTo>
                <a:lnTo>
                  <a:pt x="153924" y="0"/>
                </a:lnTo>
                <a:lnTo>
                  <a:pt x="201675" y="0"/>
                </a:lnTo>
                <a:lnTo>
                  <a:pt x="201675" y="254177"/>
                </a:lnTo>
                <a:lnTo>
                  <a:pt x="150113" y="254177"/>
                </a:lnTo>
                <a:lnTo>
                  <a:pt x="47751" y="88417"/>
                </a:lnTo>
                <a:lnTo>
                  <a:pt x="47751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722489" y="6157290"/>
            <a:ext cx="193675" cy="254635"/>
          </a:xfrm>
          <a:custGeom>
            <a:avLst/>
            <a:gdLst/>
            <a:ahLst/>
            <a:cxnLst/>
            <a:rect l="l" t="t" r="r" b="b"/>
            <a:pathLst>
              <a:path w="193675" h="254635">
                <a:moveTo>
                  <a:pt x="0" y="0"/>
                </a:moveTo>
                <a:lnTo>
                  <a:pt x="188467" y="0"/>
                </a:lnTo>
                <a:lnTo>
                  <a:pt x="188467" y="42989"/>
                </a:lnTo>
                <a:lnTo>
                  <a:pt x="51307" y="42989"/>
                </a:lnTo>
                <a:lnTo>
                  <a:pt x="51307" y="99339"/>
                </a:lnTo>
                <a:lnTo>
                  <a:pt x="178942" y="99339"/>
                </a:lnTo>
                <a:lnTo>
                  <a:pt x="178942" y="142176"/>
                </a:lnTo>
                <a:lnTo>
                  <a:pt x="51307" y="142176"/>
                </a:lnTo>
                <a:lnTo>
                  <a:pt x="51307" y="211353"/>
                </a:lnTo>
                <a:lnTo>
                  <a:pt x="193293" y="211353"/>
                </a:lnTo>
                <a:lnTo>
                  <a:pt x="193293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486268" y="6157290"/>
            <a:ext cx="194945" cy="254635"/>
          </a:xfrm>
          <a:custGeom>
            <a:avLst/>
            <a:gdLst/>
            <a:ahLst/>
            <a:cxnLst/>
            <a:rect l="l" t="t" r="r" b="b"/>
            <a:pathLst>
              <a:path w="194945" h="254635">
                <a:moveTo>
                  <a:pt x="0" y="0"/>
                </a:moveTo>
                <a:lnTo>
                  <a:pt x="82423" y="0"/>
                </a:lnTo>
                <a:lnTo>
                  <a:pt x="103735" y="238"/>
                </a:lnTo>
                <a:lnTo>
                  <a:pt x="143382" y="3809"/>
                </a:lnTo>
                <a:lnTo>
                  <a:pt x="179958" y="28689"/>
                </a:lnTo>
                <a:lnTo>
                  <a:pt x="194690" y="78193"/>
                </a:lnTo>
                <a:lnTo>
                  <a:pt x="194165" y="89433"/>
                </a:lnTo>
                <a:lnTo>
                  <a:pt x="176577" y="131789"/>
                </a:lnTo>
                <a:lnTo>
                  <a:pt x="144785" y="152800"/>
                </a:lnTo>
                <a:lnTo>
                  <a:pt x="101222" y="158066"/>
                </a:lnTo>
                <a:lnTo>
                  <a:pt x="84835" y="158292"/>
                </a:lnTo>
                <a:lnTo>
                  <a:pt x="51307" y="158292"/>
                </a:lnTo>
                <a:lnTo>
                  <a:pt x="51307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11720" y="6157290"/>
            <a:ext cx="193675" cy="254635"/>
          </a:xfrm>
          <a:custGeom>
            <a:avLst/>
            <a:gdLst/>
            <a:ahLst/>
            <a:cxnLst/>
            <a:rect l="l" t="t" r="r" b="b"/>
            <a:pathLst>
              <a:path w="193675" h="254635">
                <a:moveTo>
                  <a:pt x="0" y="0"/>
                </a:moveTo>
                <a:lnTo>
                  <a:pt x="188468" y="0"/>
                </a:lnTo>
                <a:lnTo>
                  <a:pt x="188468" y="42989"/>
                </a:lnTo>
                <a:lnTo>
                  <a:pt x="51307" y="42989"/>
                </a:lnTo>
                <a:lnTo>
                  <a:pt x="51307" y="99339"/>
                </a:lnTo>
                <a:lnTo>
                  <a:pt x="178943" y="99339"/>
                </a:lnTo>
                <a:lnTo>
                  <a:pt x="178943" y="142176"/>
                </a:lnTo>
                <a:lnTo>
                  <a:pt x="51307" y="142176"/>
                </a:lnTo>
                <a:lnTo>
                  <a:pt x="51307" y="211353"/>
                </a:lnTo>
                <a:lnTo>
                  <a:pt x="193294" y="211353"/>
                </a:lnTo>
                <a:lnTo>
                  <a:pt x="193294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19977" y="6157290"/>
            <a:ext cx="201930" cy="254635"/>
          </a:xfrm>
          <a:custGeom>
            <a:avLst/>
            <a:gdLst/>
            <a:ahLst/>
            <a:cxnLst/>
            <a:rect l="l" t="t" r="r" b="b"/>
            <a:pathLst>
              <a:path w="201929" h="254635">
                <a:moveTo>
                  <a:pt x="0" y="0"/>
                </a:moveTo>
                <a:lnTo>
                  <a:pt x="49911" y="0"/>
                </a:lnTo>
                <a:lnTo>
                  <a:pt x="153924" y="169735"/>
                </a:lnTo>
                <a:lnTo>
                  <a:pt x="153924" y="0"/>
                </a:lnTo>
                <a:lnTo>
                  <a:pt x="201675" y="0"/>
                </a:lnTo>
                <a:lnTo>
                  <a:pt x="201675" y="254177"/>
                </a:lnTo>
                <a:lnTo>
                  <a:pt x="150114" y="254177"/>
                </a:lnTo>
                <a:lnTo>
                  <a:pt x="47751" y="88417"/>
                </a:lnTo>
                <a:lnTo>
                  <a:pt x="47751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183248" y="6157290"/>
            <a:ext cx="193675" cy="254635"/>
          </a:xfrm>
          <a:custGeom>
            <a:avLst/>
            <a:gdLst/>
            <a:ahLst/>
            <a:cxnLst/>
            <a:rect l="l" t="t" r="r" b="b"/>
            <a:pathLst>
              <a:path w="193675" h="254635">
                <a:moveTo>
                  <a:pt x="0" y="0"/>
                </a:moveTo>
                <a:lnTo>
                  <a:pt x="188467" y="0"/>
                </a:lnTo>
                <a:lnTo>
                  <a:pt x="188467" y="42989"/>
                </a:lnTo>
                <a:lnTo>
                  <a:pt x="51308" y="42989"/>
                </a:lnTo>
                <a:lnTo>
                  <a:pt x="51308" y="99339"/>
                </a:lnTo>
                <a:lnTo>
                  <a:pt x="178942" y="99339"/>
                </a:lnTo>
                <a:lnTo>
                  <a:pt x="178942" y="142176"/>
                </a:lnTo>
                <a:lnTo>
                  <a:pt x="51308" y="142176"/>
                </a:lnTo>
                <a:lnTo>
                  <a:pt x="51308" y="211353"/>
                </a:lnTo>
                <a:lnTo>
                  <a:pt x="193293" y="211353"/>
                </a:lnTo>
                <a:lnTo>
                  <a:pt x="193293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67221" y="6157290"/>
            <a:ext cx="174625" cy="254635"/>
          </a:xfrm>
          <a:custGeom>
            <a:avLst/>
            <a:gdLst/>
            <a:ahLst/>
            <a:cxnLst/>
            <a:rect l="l" t="t" r="r" b="b"/>
            <a:pathLst>
              <a:path w="174625" h="254635">
                <a:moveTo>
                  <a:pt x="0" y="0"/>
                </a:moveTo>
                <a:lnTo>
                  <a:pt x="174243" y="0"/>
                </a:lnTo>
                <a:lnTo>
                  <a:pt x="174243" y="42989"/>
                </a:lnTo>
                <a:lnTo>
                  <a:pt x="51307" y="42989"/>
                </a:lnTo>
                <a:lnTo>
                  <a:pt x="51307" y="103162"/>
                </a:lnTo>
                <a:lnTo>
                  <a:pt x="157352" y="103162"/>
                </a:lnTo>
                <a:lnTo>
                  <a:pt x="157352" y="146164"/>
                </a:lnTo>
                <a:lnTo>
                  <a:pt x="51307" y="146164"/>
                </a:lnTo>
                <a:lnTo>
                  <a:pt x="51307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730621" y="6157290"/>
            <a:ext cx="193675" cy="254635"/>
          </a:xfrm>
          <a:custGeom>
            <a:avLst/>
            <a:gdLst/>
            <a:ahLst/>
            <a:cxnLst/>
            <a:rect l="l" t="t" r="r" b="b"/>
            <a:pathLst>
              <a:path w="193675" h="254635">
                <a:moveTo>
                  <a:pt x="0" y="0"/>
                </a:moveTo>
                <a:lnTo>
                  <a:pt x="188467" y="0"/>
                </a:lnTo>
                <a:lnTo>
                  <a:pt x="188467" y="42989"/>
                </a:lnTo>
                <a:lnTo>
                  <a:pt x="51307" y="42989"/>
                </a:lnTo>
                <a:lnTo>
                  <a:pt x="51307" y="99339"/>
                </a:lnTo>
                <a:lnTo>
                  <a:pt x="178942" y="99339"/>
                </a:lnTo>
                <a:lnTo>
                  <a:pt x="178942" y="142176"/>
                </a:lnTo>
                <a:lnTo>
                  <a:pt x="51307" y="142176"/>
                </a:lnTo>
                <a:lnTo>
                  <a:pt x="51307" y="211353"/>
                </a:lnTo>
                <a:lnTo>
                  <a:pt x="193293" y="211353"/>
                </a:lnTo>
                <a:lnTo>
                  <a:pt x="193293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474461" y="6157290"/>
            <a:ext cx="213360" cy="254635"/>
          </a:xfrm>
          <a:custGeom>
            <a:avLst/>
            <a:gdLst/>
            <a:ahLst/>
            <a:cxnLst/>
            <a:rect l="l" t="t" r="r" b="b"/>
            <a:pathLst>
              <a:path w="213360" h="254635">
                <a:moveTo>
                  <a:pt x="0" y="0"/>
                </a:moveTo>
                <a:lnTo>
                  <a:pt x="93725" y="0"/>
                </a:lnTo>
                <a:lnTo>
                  <a:pt x="108680" y="302"/>
                </a:lnTo>
                <a:lnTo>
                  <a:pt x="152927" y="8785"/>
                </a:lnTo>
                <a:lnTo>
                  <a:pt x="187971" y="37139"/>
                </a:lnTo>
                <a:lnTo>
                  <a:pt x="208391" y="82322"/>
                </a:lnTo>
                <a:lnTo>
                  <a:pt x="213105" y="129514"/>
                </a:lnTo>
                <a:lnTo>
                  <a:pt x="212607" y="144661"/>
                </a:lnTo>
                <a:lnTo>
                  <a:pt x="205232" y="183603"/>
                </a:lnTo>
                <a:lnTo>
                  <a:pt x="186390" y="219269"/>
                </a:lnTo>
                <a:lnTo>
                  <a:pt x="152747" y="244802"/>
                </a:lnTo>
                <a:lnTo>
                  <a:pt x="110017" y="253842"/>
                </a:lnTo>
                <a:lnTo>
                  <a:pt x="96520" y="254177"/>
                </a:lnTo>
                <a:lnTo>
                  <a:pt x="0" y="25417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816975" y="6152946"/>
            <a:ext cx="238125" cy="262890"/>
          </a:xfrm>
          <a:custGeom>
            <a:avLst/>
            <a:gdLst/>
            <a:ahLst/>
            <a:cxnLst/>
            <a:rect l="l" t="t" r="r" b="b"/>
            <a:pathLst>
              <a:path w="238125" h="262889">
                <a:moveTo>
                  <a:pt x="126238" y="0"/>
                </a:moveTo>
                <a:lnTo>
                  <a:pt x="168449" y="4964"/>
                </a:lnTo>
                <a:lnTo>
                  <a:pt x="212349" y="30735"/>
                </a:lnTo>
                <a:lnTo>
                  <a:pt x="234442" y="74739"/>
                </a:lnTo>
                <a:lnTo>
                  <a:pt x="183515" y="84264"/>
                </a:lnTo>
                <a:lnTo>
                  <a:pt x="180252" y="75396"/>
                </a:lnTo>
                <a:lnTo>
                  <a:pt x="175799" y="67516"/>
                </a:lnTo>
                <a:lnTo>
                  <a:pt x="136907" y="44544"/>
                </a:lnTo>
                <a:lnTo>
                  <a:pt x="126238" y="43865"/>
                </a:lnTo>
                <a:lnTo>
                  <a:pt x="110311" y="45199"/>
                </a:lnTo>
                <a:lnTo>
                  <a:pt x="72771" y="65201"/>
                </a:lnTo>
                <a:lnTo>
                  <a:pt x="54197" y="108792"/>
                </a:lnTo>
                <a:lnTo>
                  <a:pt x="52958" y="128485"/>
                </a:lnTo>
                <a:lnTo>
                  <a:pt x="54219" y="149695"/>
                </a:lnTo>
                <a:lnTo>
                  <a:pt x="73025" y="196367"/>
                </a:lnTo>
                <a:lnTo>
                  <a:pt x="110226" y="217571"/>
                </a:lnTo>
                <a:lnTo>
                  <a:pt x="125729" y="218986"/>
                </a:lnTo>
                <a:lnTo>
                  <a:pt x="133826" y="218590"/>
                </a:lnTo>
                <a:lnTo>
                  <a:pt x="173164" y="205662"/>
                </a:lnTo>
                <a:lnTo>
                  <a:pt x="185927" y="197319"/>
                </a:lnTo>
                <a:lnTo>
                  <a:pt x="185927" y="165061"/>
                </a:lnTo>
                <a:lnTo>
                  <a:pt x="127126" y="165061"/>
                </a:lnTo>
                <a:lnTo>
                  <a:pt x="127126" y="122237"/>
                </a:lnTo>
                <a:lnTo>
                  <a:pt x="237744" y="122237"/>
                </a:lnTo>
                <a:lnTo>
                  <a:pt x="237744" y="223494"/>
                </a:lnTo>
                <a:lnTo>
                  <a:pt x="205418" y="244807"/>
                </a:lnTo>
                <a:lnTo>
                  <a:pt x="160258" y="259886"/>
                </a:lnTo>
                <a:lnTo>
                  <a:pt x="129031" y="262851"/>
                </a:lnTo>
                <a:lnTo>
                  <a:pt x="109747" y="261806"/>
                </a:lnTo>
                <a:lnTo>
                  <a:pt x="59563" y="246126"/>
                </a:lnTo>
                <a:lnTo>
                  <a:pt x="23344" y="212936"/>
                </a:lnTo>
                <a:lnTo>
                  <a:pt x="3778" y="165782"/>
                </a:lnTo>
                <a:lnTo>
                  <a:pt x="0" y="130568"/>
                </a:lnTo>
                <a:lnTo>
                  <a:pt x="1045" y="111263"/>
                </a:lnTo>
                <a:lnTo>
                  <a:pt x="16636" y="59994"/>
                </a:lnTo>
                <a:lnTo>
                  <a:pt x="50355" y="21798"/>
                </a:lnTo>
                <a:lnTo>
                  <a:pt x="92821" y="3168"/>
                </a:lnTo>
                <a:lnTo>
                  <a:pt x="108785" y="792"/>
                </a:lnTo>
                <a:lnTo>
                  <a:pt x="126238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237094" y="6152946"/>
            <a:ext cx="207010" cy="263525"/>
          </a:xfrm>
          <a:custGeom>
            <a:avLst/>
            <a:gdLst/>
            <a:ahLst/>
            <a:cxnLst/>
            <a:rect l="l" t="t" r="r" b="b"/>
            <a:pathLst>
              <a:path w="207009" h="263525">
                <a:moveTo>
                  <a:pt x="101853" y="0"/>
                </a:moveTo>
                <a:lnTo>
                  <a:pt x="143875" y="5246"/>
                </a:lnTo>
                <a:lnTo>
                  <a:pt x="184638" y="32351"/>
                </a:lnTo>
                <a:lnTo>
                  <a:pt x="199389" y="76987"/>
                </a:lnTo>
                <a:lnTo>
                  <a:pt x="148081" y="79235"/>
                </a:lnTo>
                <a:lnTo>
                  <a:pt x="145913" y="70129"/>
                </a:lnTo>
                <a:lnTo>
                  <a:pt x="142827" y="62398"/>
                </a:lnTo>
                <a:lnTo>
                  <a:pt x="101346" y="42481"/>
                </a:lnTo>
                <a:lnTo>
                  <a:pt x="90799" y="43055"/>
                </a:lnTo>
                <a:lnTo>
                  <a:pt x="58165" y="60858"/>
                </a:lnTo>
                <a:lnTo>
                  <a:pt x="58165" y="67449"/>
                </a:lnTo>
                <a:lnTo>
                  <a:pt x="58165" y="73456"/>
                </a:lnTo>
                <a:lnTo>
                  <a:pt x="96004" y="95496"/>
                </a:lnTo>
                <a:lnTo>
                  <a:pt x="130504" y="104330"/>
                </a:lnTo>
                <a:lnTo>
                  <a:pt x="145573" y="108864"/>
                </a:lnTo>
                <a:lnTo>
                  <a:pt x="184388" y="129344"/>
                </a:lnTo>
                <a:lnTo>
                  <a:pt x="204073" y="162313"/>
                </a:lnTo>
                <a:lnTo>
                  <a:pt x="206628" y="184480"/>
                </a:lnTo>
                <a:lnTo>
                  <a:pt x="205866" y="195231"/>
                </a:lnTo>
                <a:lnTo>
                  <a:pt x="187793" y="234329"/>
                </a:lnTo>
                <a:lnTo>
                  <a:pt x="148389" y="257811"/>
                </a:lnTo>
                <a:lnTo>
                  <a:pt x="104901" y="263029"/>
                </a:lnTo>
                <a:lnTo>
                  <a:pt x="82188" y="261636"/>
                </a:lnTo>
                <a:lnTo>
                  <a:pt x="45144" y="250497"/>
                </a:lnTo>
                <a:lnTo>
                  <a:pt x="10191" y="213377"/>
                </a:lnTo>
                <a:lnTo>
                  <a:pt x="0" y="175818"/>
                </a:lnTo>
                <a:lnTo>
                  <a:pt x="49910" y="170967"/>
                </a:lnTo>
                <a:lnTo>
                  <a:pt x="52697" y="182699"/>
                </a:lnTo>
                <a:lnTo>
                  <a:pt x="56673" y="192765"/>
                </a:lnTo>
                <a:lnTo>
                  <a:pt x="94291" y="218946"/>
                </a:lnTo>
                <a:lnTo>
                  <a:pt x="105409" y="219684"/>
                </a:lnTo>
                <a:lnTo>
                  <a:pt x="117030" y="219029"/>
                </a:lnTo>
                <a:lnTo>
                  <a:pt x="152177" y="197812"/>
                </a:lnTo>
                <a:lnTo>
                  <a:pt x="155321" y="184658"/>
                </a:lnTo>
                <a:lnTo>
                  <a:pt x="155321" y="178650"/>
                </a:lnTo>
                <a:lnTo>
                  <a:pt x="153543" y="173532"/>
                </a:lnTo>
                <a:lnTo>
                  <a:pt x="149986" y="169316"/>
                </a:lnTo>
                <a:lnTo>
                  <a:pt x="146430" y="165100"/>
                </a:lnTo>
                <a:lnTo>
                  <a:pt x="105068" y="150892"/>
                </a:lnTo>
                <a:lnTo>
                  <a:pt x="90424" y="147205"/>
                </a:lnTo>
                <a:lnTo>
                  <a:pt x="71374" y="141798"/>
                </a:lnTo>
                <a:lnTo>
                  <a:pt x="32511" y="122072"/>
                </a:lnTo>
                <a:lnTo>
                  <a:pt x="10598" y="85428"/>
                </a:lnTo>
                <a:lnTo>
                  <a:pt x="9144" y="70916"/>
                </a:lnTo>
                <a:lnTo>
                  <a:pt x="9834" y="61366"/>
                </a:lnTo>
                <a:lnTo>
                  <a:pt x="26261" y="26648"/>
                </a:lnTo>
                <a:lnTo>
                  <a:pt x="62795" y="4977"/>
                </a:lnTo>
                <a:lnTo>
                  <a:pt x="87786" y="552"/>
                </a:lnTo>
                <a:lnTo>
                  <a:pt x="101853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662546" y="6152946"/>
            <a:ext cx="207010" cy="263525"/>
          </a:xfrm>
          <a:custGeom>
            <a:avLst/>
            <a:gdLst/>
            <a:ahLst/>
            <a:cxnLst/>
            <a:rect l="l" t="t" r="r" b="b"/>
            <a:pathLst>
              <a:path w="207009" h="263525">
                <a:moveTo>
                  <a:pt x="101853" y="0"/>
                </a:moveTo>
                <a:lnTo>
                  <a:pt x="143875" y="5246"/>
                </a:lnTo>
                <a:lnTo>
                  <a:pt x="184638" y="32351"/>
                </a:lnTo>
                <a:lnTo>
                  <a:pt x="199389" y="76987"/>
                </a:lnTo>
                <a:lnTo>
                  <a:pt x="148081" y="79235"/>
                </a:lnTo>
                <a:lnTo>
                  <a:pt x="145913" y="70129"/>
                </a:lnTo>
                <a:lnTo>
                  <a:pt x="142827" y="62398"/>
                </a:lnTo>
                <a:lnTo>
                  <a:pt x="101346" y="42481"/>
                </a:lnTo>
                <a:lnTo>
                  <a:pt x="90799" y="43055"/>
                </a:lnTo>
                <a:lnTo>
                  <a:pt x="58166" y="60858"/>
                </a:lnTo>
                <a:lnTo>
                  <a:pt x="58166" y="67449"/>
                </a:lnTo>
                <a:lnTo>
                  <a:pt x="58166" y="73456"/>
                </a:lnTo>
                <a:lnTo>
                  <a:pt x="96004" y="95496"/>
                </a:lnTo>
                <a:lnTo>
                  <a:pt x="130504" y="104330"/>
                </a:lnTo>
                <a:lnTo>
                  <a:pt x="145573" y="108864"/>
                </a:lnTo>
                <a:lnTo>
                  <a:pt x="184388" y="129344"/>
                </a:lnTo>
                <a:lnTo>
                  <a:pt x="204073" y="162313"/>
                </a:lnTo>
                <a:lnTo>
                  <a:pt x="206628" y="184480"/>
                </a:lnTo>
                <a:lnTo>
                  <a:pt x="205866" y="195231"/>
                </a:lnTo>
                <a:lnTo>
                  <a:pt x="187793" y="234329"/>
                </a:lnTo>
                <a:lnTo>
                  <a:pt x="148389" y="257811"/>
                </a:lnTo>
                <a:lnTo>
                  <a:pt x="104901" y="263029"/>
                </a:lnTo>
                <a:lnTo>
                  <a:pt x="82188" y="261636"/>
                </a:lnTo>
                <a:lnTo>
                  <a:pt x="45144" y="250497"/>
                </a:lnTo>
                <a:lnTo>
                  <a:pt x="10191" y="213377"/>
                </a:lnTo>
                <a:lnTo>
                  <a:pt x="0" y="175818"/>
                </a:lnTo>
                <a:lnTo>
                  <a:pt x="49910" y="170967"/>
                </a:lnTo>
                <a:lnTo>
                  <a:pt x="52697" y="182699"/>
                </a:lnTo>
                <a:lnTo>
                  <a:pt x="56673" y="192765"/>
                </a:lnTo>
                <a:lnTo>
                  <a:pt x="94291" y="218946"/>
                </a:lnTo>
                <a:lnTo>
                  <a:pt x="105409" y="219684"/>
                </a:lnTo>
                <a:lnTo>
                  <a:pt x="117030" y="219029"/>
                </a:lnTo>
                <a:lnTo>
                  <a:pt x="152177" y="197812"/>
                </a:lnTo>
                <a:lnTo>
                  <a:pt x="155321" y="184658"/>
                </a:lnTo>
                <a:lnTo>
                  <a:pt x="155321" y="178650"/>
                </a:lnTo>
                <a:lnTo>
                  <a:pt x="153543" y="173532"/>
                </a:lnTo>
                <a:lnTo>
                  <a:pt x="149986" y="169316"/>
                </a:lnTo>
                <a:lnTo>
                  <a:pt x="146430" y="165100"/>
                </a:lnTo>
                <a:lnTo>
                  <a:pt x="105068" y="150892"/>
                </a:lnTo>
                <a:lnTo>
                  <a:pt x="90424" y="147205"/>
                </a:lnTo>
                <a:lnTo>
                  <a:pt x="71374" y="141798"/>
                </a:lnTo>
                <a:lnTo>
                  <a:pt x="32511" y="122072"/>
                </a:lnTo>
                <a:lnTo>
                  <a:pt x="10598" y="85428"/>
                </a:lnTo>
                <a:lnTo>
                  <a:pt x="9144" y="70916"/>
                </a:lnTo>
                <a:lnTo>
                  <a:pt x="9834" y="61366"/>
                </a:lnTo>
                <a:lnTo>
                  <a:pt x="26261" y="26648"/>
                </a:lnTo>
                <a:lnTo>
                  <a:pt x="62795" y="4977"/>
                </a:lnTo>
                <a:lnTo>
                  <a:pt x="87786" y="552"/>
                </a:lnTo>
                <a:lnTo>
                  <a:pt x="101853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43811" y="5500115"/>
            <a:ext cx="2037588" cy="56083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127248" y="5500115"/>
            <a:ext cx="926591" cy="56083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698747" y="5500115"/>
            <a:ext cx="3348228" cy="56083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796923" y="5319140"/>
            <a:ext cx="1441450" cy="2541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63825" y="5378322"/>
            <a:ext cx="69850" cy="94615"/>
          </a:xfrm>
          <a:custGeom>
            <a:avLst/>
            <a:gdLst/>
            <a:ahLst/>
            <a:cxnLst/>
            <a:rect l="l" t="t" r="r" b="b"/>
            <a:pathLst>
              <a:path w="69850" h="94614">
                <a:moveTo>
                  <a:pt x="34417" y="0"/>
                </a:moveTo>
                <a:lnTo>
                  <a:pt x="0" y="94360"/>
                </a:lnTo>
                <a:lnTo>
                  <a:pt x="69342" y="94360"/>
                </a:lnTo>
                <a:lnTo>
                  <a:pt x="34417" y="0"/>
                </a:lnTo>
                <a:close/>
              </a:path>
            </a:pathLst>
          </a:custGeom>
          <a:ln w="9143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080005" y="5357495"/>
            <a:ext cx="112776" cy="7366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843658" y="5357495"/>
            <a:ext cx="99568" cy="812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045079" y="5319140"/>
            <a:ext cx="193675" cy="254635"/>
          </a:xfrm>
          <a:custGeom>
            <a:avLst/>
            <a:gdLst/>
            <a:ahLst/>
            <a:cxnLst/>
            <a:rect l="l" t="t" r="r" b="b"/>
            <a:pathLst>
              <a:path w="193675" h="254635">
                <a:moveTo>
                  <a:pt x="0" y="0"/>
                </a:moveTo>
                <a:lnTo>
                  <a:pt x="188468" y="0"/>
                </a:lnTo>
                <a:lnTo>
                  <a:pt x="188468" y="42926"/>
                </a:lnTo>
                <a:lnTo>
                  <a:pt x="51307" y="42926"/>
                </a:lnTo>
                <a:lnTo>
                  <a:pt x="51307" y="99314"/>
                </a:lnTo>
                <a:lnTo>
                  <a:pt x="178815" y="99314"/>
                </a:lnTo>
                <a:lnTo>
                  <a:pt x="178815" y="142113"/>
                </a:lnTo>
                <a:lnTo>
                  <a:pt x="51307" y="142113"/>
                </a:lnTo>
                <a:lnTo>
                  <a:pt x="51307" y="211328"/>
                </a:lnTo>
                <a:lnTo>
                  <a:pt x="193294" y="211328"/>
                </a:lnTo>
                <a:lnTo>
                  <a:pt x="193294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810382" y="5319140"/>
            <a:ext cx="202565" cy="254635"/>
          </a:xfrm>
          <a:custGeom>
            <a:avLst/>
            <a:gdLst/>
            <a:ahLst/>
            <a:cxnLst/>
            <a:rect l="l" t="t" r="r" b="b"/>
            <a:pathLst>
              <a:path w="202564" h="254635">
                <a:moveTo>
                  <a:pt x="0" y="0"/>
                </a:moveTo>
                <a:lnTo>
                  <a:pt x="202056" y="0"/>
                </a:lnTo>
                <a:lnTo>
                  <a:pt x="202056" y="42926"/>
                </a:lnTo>
                <a:lnTo>
                  <a:pt x="126746" y="42926"/>
                </a:lnTo>
                <a:lnTo>
                  <a:pt x="126746" y="254127"/>
                </a:lnTo>
                <a:lnTo>
                  <a:pt x="75437" y="254127"/>
                </a:lnTo>
                <a:lnTo>
                  <a:pt x="75437" y="42926"/>
                </a:lnTo>
                <a:lnTo>
                  <a:pt x="0" y="4292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572639" y="5319140"/>
            <a:ext cx="255270" cy="254635"/>
          </a:xfrm>
          <a:custGeom>
            <a:avLst/>
            <a:gdLst/>
            <a:ahLst/>
            <a:cxnLst/>
            <a:rect l="l" t="t" r="r" b="b"/>
            <a:pathLst>
              <a:path w="255269" h="254635">
                <a:moveTo>
                  <a:pt x="99060" y="0"/>
                </a:moveTo>
                <a:lnTo>
                  <a:pt x="153288" y="0"/>
                </a:lnTo>
                <a:lnTo>
                  <a:pt x="255016" y="254127"/>
                </a:lnTo>
                <a:lnTo>
                  <a:pt x="199262" y="254127"/>
                </a:lnTo>
                <a:lnTo>
                  <a:pt x="177037" y="196342"/>
                </a:lnTo>
                <a:lnTo>
                  <a:pt x="75437" y="196342"/>
                </a:lnTo>
                <a:lnTo>
                  <a:pt x="54483" y="254127"/>
                </a:lnTo>
                <a:lnTo>
                  <a:pt x="0" y="254127"/>
                </a:lnTo>
                <a:lnTo>
                  <a:pt x="9906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362200" y="5319140"/>
            <a:ext cx="236854" cy="254635"/>
          </a:xfrm>
          <a:custGeom>
            <a:avLst/>
            <a:gdLst/>
            <a:ahLst/>
            <a:cxnLst/>
            <a:rect l="l" t="t" r="r" b="b"/>
            <a:pathLst>
              <a:path w="236855" h="254635">
                <a:moveTo>
                  <a:pt x="0" y="0"/>
                </a:moveTo>
                <a:lnTo>
                  <a:pt x="55625" y="0"/>
                </a:lnTo>
                <a:lnTo>
                  <a:pt x="119887" y="188087"/>
                </a:lnTo>
                <a:lnTo>
                  <a:pt x="182244" y="0"/>
                </a:lnTo>
                <a:lnTo>
                  <a:pt x="236600" y="0"/>
                </a:lnTo>
                <a:lnTo>
                  <a:pt x="145669" y="254127"/>
                </a:lnTo>
                <a:lnTo>
                  <a:pt x="90805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287523" y="5319140"/>
            <a:ext cx="51435" cy="254635"/>
          </a:xfrm>
          <a:custGeom>
            <a:avLst/>
            <a:gdLst/>
            <a:ahLst/>
            <a:cxnLst/>
            <a:rect l="l" t="t" r="r" b="b"/>
            <a:pathLst>
              <a:path w="51435" h="254635">
                <a:moveTo>
                  <a:pt x="0" y="0"/>
                </a:moveTo>
                <a:lnTo>
                  <a:pt x="51307" y="0"/>
                </a:lnTo>
                <a:lnTo>
                  <a:pt x="51307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033270" y="5319140"/>
            <a:ext cx="228600" cy="254635"/>
          </a:xfrm>
          <a:custGeom>
            <a:avLst/>
            <a:gdLst/>
            <a:ahLst/>
            <a:cxnLst/>
            <a:rect l="l" t="t" r="r" b="b"/>
            <a:pathLst>
              <a:path w="228600" h="254635">
                <a:moveTo>
                  <a:pt x="0" y="0"/>
                </a:moveTo>
                <a:lnTo>
                  <a:pt x="107950" y="0"/>
                </a:lnTo>
                <a:lnTo>
                  <a:pt x="126950" y="426"/>
                </a:lnTo>
                <a:lnTo>
                  <a:pt x="167259" y="6731"/>
                </a:lnTo>
                <a:lnTo>
                  <a:pt x="196723" y="31115"/>
                </a:lnTo>
                <a:lnTo>
                  <a:pt x="207899" y="71247"/>
                </a:lnTo>
                <a:lnTo>
                  <a:pt x="206849" y="84915"/>
                </a:lnTo>
                <a:lnTo>
                  <a:pt x="181578" y="126948"/>
                </a:lnTo>
                <a:lnTo>
                  <a:pt x="140716" y="141986"/>
                </a:lnTo>
                <a:lnTo>
                  <a:pt x="148718" y="146962"/>
                </a:lnTo>
                <a:lnTo>
                  <a:pt x="180975" y="179435"/>
                </a:lnTo>
                <a:lnTo>
                  <a:pt x="228473" y="254127"/>
                </a:lnTo>
                <a:lnTo>
                  <a:pt x="167131" y="254127"/>
                </a:lnTo>
                <a:lnTo>
                  <a:pt x="130048" y="198755"/>
                </a:lnTo>
                <a:lnTo>
                  <a:pt x="120927" y="185348"/>
                </a:lnTo>
                <a:lnTo>
                  <a:pt x="92963" y="152781"/>
                </a:lnTo>
                <a:lnTo>
                  <a:pt x="61722" y="147955"/>
                </a:lnTo>
                <a:lnTo>
                  <a:pt x="51307" y="147955"/>
                </a:lnTo>
                <a:lnTo>
                  <a:pt x="51307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796923" y="5319140"/>
            <a:ext cx="194945" cy="254635"/>
          </a:xfrm>
          <a:custGeom>
            <a:avLst/>
            <a:gdLst/>
            <a:ahLst/>
            <a:cxnLst/>
            <a:rect l="l" t="t" r="r" b="b"/>
            <a:pathLst>
              <a:path w="194944" h="254635">
                <a:moveTo>
                  <a:pt x="0" y="0"/>
                </a:moveTo>
                <a:lnTo>
                  <a:pt x="82295" y="0"/>
                </a:lnTo>
                <a:lnTo>
                  <a:pt x="103681" y="238"/>
                </a:lnTo>
                <a:lnTo>
                  <a:pt x="143382" y="3810"/>
                </a:lnTo>
                <a:lnTo>
                  <a:pt x="179958" y="28702"/>
                </a:lnTo>
                <a:lnTo>
                  <a:pt x="194690" y="78105"/>
                </a:lnTo>
                <a:lnTo>
                  <a:pt x="194147" y="89346"/>
                </a:lnTo>
                <a:lnTo>
                  <a:pt x="176529" y="131746"/>
                </a:lnTo>
                <a:lnTo>
                  <a:pt x="144660" y="152727"/>
                </a:lnTo>
                <a:lnTo>
                  <a:pt x="101113" y="158005"/>
                </a:lnTo>
                <a:lnTo>
                  <a:pt x="84708" y="158242"/>
                </a:lnTo>
                <a:lnTo>
                  <a:pt x="51307" y="158242"/>
                </a:lnTo>
                <a:lnTo>
                  <a:pt x="51307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354323" y="5314696"/>
            <a:ext cx="455794" cy="26301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354323" y="5319140"/>
            <a:ext cx="236854" cy="254635"/>
          </a:xfrm>
          <a:custGeom>
            <a:avLst/>
            <a:gdLst/>
            <a:ahLst/>
            <a:cxnLst/>
            <a:rect l="l" t="t" r="r" b="b"/>
            <a:pathLst>
              <a:path w="236854" h="254635">
                <a:moveTo>
                  <a:pt x="0" y="0"/>
                </a:moveTo>
                <a:lnTo>
                  <a:pt x="55625" y="0"/>
                </a:lnTo>
                <a:lnTo>
                  <a:pt x="119887" y="188087"/>
                </a:lnTo>
                <a:lnTo>
                  <a:pt x="182245" y="0"/>
                </a:lnTo>
                <a:lnTo>
                  <a:pt x="236600" y="0"/>
                </a:lnTo>
                <a:lnTo>
                  <a:pt x="145668" y="254127"/>
                </a:lnTo>
                <a:lnTo>
                  <a:pt x="90804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603497" y="5314696"/>
            <a:ext cx="207010" cy="263525"/>
          </a:xfrm>
          <a:custGeom>
            <a:avLst/>
            <a:gdLst/>
            <a:ahLst/>
            <a:cxnLst/>
            <a:rect l="l" t="t" r="r" b="b"/>
            <a:pathLst>
              <a:path w="207010" h="263525">
                <a:moveTo>
                  <a:pt x="101980" y="0"/>
                </a:moveTo>
                <a:lnTo>
                  <a:pt x="143890" y="5254"/>
                </a:lnTo>
                <a:lnTo>
                  <a:pt x="184656" y="32440"/>
                </a:lnTo>
                <a:lnTo>
                  <a:pt x="199389" y="77088"/>
                </a:lnTo>
                <a:lnTo>
                  <a:pt x="148081" y="79247"/>
                </a:lnTo>
                <a:lnTo>
                  <a:pt x="145986" y="70145"/>
                </a:lnTo>
                <a:lnTo>
                  <a:pt x="142938" y="62436"/>
                </a:lnTo>
                <a:lnTo>
                  <a:pt x="101473" y="42544"/>
                </a:lnTo>
                <a:lnTo>
                  <a:pt x="90852" y="43116"/>
                </a:lnTo>
                <a:lnTo>
                  <a:pt x="58292" y="60959"/>
                </a:lnTo>
                <a:lnTo>
                  <a:pt x="58292" y="67563"/>
                </a:lnTo>
                <a:lnTo>
                  <a:pt x="58292" y="73532"/>
                </a:lnTo>
                <a:lnTo>
                  <a:pt x="96077" y="95539"/>
                </a:lnTo>
                <a:lnTo>
                  <a:pt x="130557" y="104378"/>
                </a:lnTo>
                <a:lnTo>
                  <a:pt x="145621" y="108902"/>
                </a:lnTo>
                <a:lnTo>
                  <a:pt x="184451" y="129365"/>
                </a:lnTo>
                <a:lnTo>
                  <a:pt x="204136" y="162369"/>
                </a:lnTo>
                <a:lnTo>
                  <a:pt x="206628" y="184530"/>
                </a:lnTo>
                <a:lnTo>
                  <a:pt x="205886" y="195296"/>
                </a:lnTo>
                <a:lnTo>
                  <a:pt x="187848" y="234350"/>
                </a:lnTo>
                <a:lnTo>
                  <a:pt x="148461" y="257819"/>
                </a:lnTo>
                <a:lnTo>
                  <a:pt x="104901" y="263016"/>
                </a:lnTo>
                <a:lnTo>
                  <a:pt x="82206" y="261633"/>
                </a:lnTo>
                <a:lnTo>
                  <a:pt x="45198" y="250533"/>
                </a:lnTo>
                <a:lnTo>
                  <a:pt x="10287" y="213439"/>
                </a:lnTo>
                <a:lnTo>
                  <a:pt x="0" y="175894"/>
                </a:lnTo>
                <a:lnTo>
                  <a:pt x="49911" y="171068"/>
                </a:lnTo>
                <a:lnTo>
                  <a:pt x="52768" y="182788"/>
                </a:lnTo>
                <a:lnTo>
                  <a:pt x="56769" y="192817"/>
                </a:lnTo>
                <a:lnTo>
                  <a:pt x="94309" y="218971"/>
                </a:lnTo>
                <a:lnTo>
                  <a:pt x="105410" y="219709"/>
                </a:lnTo>
                <a:lnTo>
                  <a:pt x="117030" y="219065"/>
                </a:lnTo>
                <a:lnTo>
                  <a:pt x="152177" y="197881"/>
                </a:lnTo>
                <a:lnTo>
                  <a:pt x="155321" y="184657"/>
                </a:lnTo>
                <a:lnTo>
                  <a:pt x="155321" y="178688"/>
                </a:lnTo>
                <a:lnTo>
                  <a:pt x="116824" y="154035"/>
                </a:lnTo>
                <a:lnTo>
                  <a:pt x="90550" y="147319"/>
                </a:lnTo>
                <a:lnTo>
                  <a:pt x="71429" y="141890"/>
                </a:lnTo>
                <a:lnTo>
                  <a:pt x="32638" y="122173"/>
                </a:lnTo>
                <a:lnTo>
                  <a:pt x="10618" y="85472"/>
                </a:lnTo>
                <a:lnTo>
                  <a:pt x="9143" y="70992"/>
                </a:lnTo>
                <a:lnTo>
                  <a:pt x="9834" y="61442"/>
                </a:lnTo>
                <a:lnTo>
                  <a:pt x="26314" y="26695"/>
                </a:lnTo>
                <a:lnTo>
                  <a:pt x="62851" y="5036"/>
                </a:lnTo>
                <a:lnTo>
                  <a:pt x="87858" y="567"/>
                </a:lnTo>
                <a:lnTo>
                  <a:pt x="10198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951859" y="5314696"/>
            <a:ext cx="2866643" cy="26301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490973" y="5457952"/>
            <a:ext cx="117728" cy="7708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636766" y="5357495"/>
            <a:ext cx="112775" cy="7366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998595" y="5357495"/>
            <a:ext cx="99568" cy="8128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490973" y="5356859"/>
            <a:ext cx="108331" cy="6781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351904" y="5354065"/>
            <a:ext cx="149733" cy="18427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701413" y="5321172"/>
            <a:ext cx="179070" cy="252095"/>
          </a:xfrm>
          <a:custGeom>
            <a:avLst/>
            <a:gdLst/>
            <a:ahLst/>
            <a:cxnLst/>
            <a:rect l="l" t="t" r="r" b="b"/>
            <a:pathLst>
              <a:path w="179070" h="252095">
                <a:moveTo>
                  <a:pt x="0" y="0"/>
                </a:moveTo>
                <a:lnTo>
                  <a:pt x="51435" y="0"/>
                </a:lnTo>
                <a:lnTo>
                  <a:pt x="51435" y="209295"/>
                </a:lnTo>
                <a:lnTo>
                  <a:pt x="178942" y="209295"/>
                </a:lnTo>
                <a:lnTo>
                  <a:pt x="178942" y="252094"/>
                </a:lnTo>
                <a:lnTo>
                  <a:pt x="0" y="252094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590030" y="5319140"/>
            <a:ext cx="228600" cy="254635"/>
          </a:xfrm>
          <a:custGeom>
            <a:avLst/>
            <a:gdLst/>
            <a:ahLst/>
            <a:cxnLst/>
            <a:rect l="l" t="t" r="r" b="b"/>
            <a:pathLst>
              <a:path w="228600" h="254635">
                <a:moveTo>
                  <a:pt x="0" y="0"/>
                </a:moveTo>
                <a:lnTo>
                  <a:pt x="107950" y="0"/>
                </a:lnTo>
                <a:lnTo>
                  <a:pt x="126950" y="426"/>
                </a:lnTo>
                <a:lnTo>
                  <a:pt x="167259" y="6731"/>
                </a:lnTo>
                <a:lnTo>
                  <a:pt x="196723" y="31115"/>
                </a:lnTo>
                <a:lnTo>
                  <a:pt x="207899" y="71247"/>
                </a:lnTo>
                <a:lnTo>
                  <a:pt x="206849" y="84915"/>
                </a:lnTo>
                <a:lnTo>
                  <a:pt x="181578" y="126948"/>
                </a:lnTo>
                <a:lnTo>
                  <a:pt x="140716" y="141986"/>
                </a:lnTo>
                <a:lnTo>
                  <a:pt x="148718" y="146962"/>
                </a:lnTo>
                <a:lnTo>
                  <a:pt x="180975" y="179435"/>
                </a:lnTo>
                <a:lnTo>
                  <a:pt x="228473" y="254127"/>
                </a:lnTo>
                <a:lnTo>
                  <a:pt x="167131" y="254127"/>
                </a:lnTo>
                <a:lnTo>
                  <a:pt x="130048" y="198755"/>
                </a:lnTo>
                <a:lnTo>
                  <a:pt x="120927" y="185348"/>
                </a:lnTo>
                <a:lnTo>
                  <a:pt x="92964" y="152781"/>
                </a:lnTo>
                <a:lnTo>
                  <a:pt x="61722" y="147955"/>
                </a:lnTo>
                <a:lnTo>
                  <a:pt x="51308" y="147955"/>
                </a:lnTo>
                <a:lnTo>
                  <a:pt x="51308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085459" y="5319140"/>
            <a:ext cx="202565" cy="254635"/>
          </a:xfrm>
          <a:custGeom>
            <a:avLst/>
            <a:gdLst/>
            <a:ahLst/>
            <a:cxnLst/>
            <a:rect l="l" t="t" r="r" b="b"/>
            <a:pathLst>
              <a:path w="202564" h="254635">
                <a:moveTo>
                  <a:pt x="0" y="0"/>
                </a:moveTo>
                <a:lnTo>
                  <a:pt x="202056" y="0"/>
                </a:lnTo>
                <a:lnTo>
                  <a:pt x="202056" y="42926"/>
                </a:lnTo>
                <a:lnTo>
                  <a:pt x="126745" y="42926"/>
                </a:lnTo>
                <a:lnTo>
                  <a:pt x="126745" y="254127"/>
                </a:lnTo>
                <a:lnTo>
                  <a:pt x="75437" y="254127"/>
                </a:lnTo>
                <a:lnTo>
                  <a:pt x="75437" y="42926"/>
                </a:lnTo>
                <a:lnTo>
                  <a:pt x="0" y="4292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611495" y="5319140"/>
            <a:ext cx="193675" cy="254635"/>
          </a:xfrm>
          <a:custGeom>
            <a:avLst/>
            <a:gdLst/>
            <a:ahLst/>
            <a:cxnLst/>
            <a:rect l="l" t="t" r="r" b="b"/>
            <a:pathLst>
              <a:path w="193675" h="254635">
                <a:moveTo>
                  <a:pt x="0" y="0"/>
                </a:moveTo>
                <a:lnTo>
                  <a:pt x="188467" y="0"/>
                </a:lnTo>
                <a:lnTo>
                  <a:pt x="188467" y="42926"/>
                </a:lnTo>
                <a:lnTo>
                  <a:pt x="51307" y="42926"/>
                </a:lnTo>
                <a:lnTo>
                  <a:pt x="51307" y="99314"/>
                </a:lnTo>
                <a:lnTo>
                  <a:pt x="178815" y="99314"/>
                </a:lnTo>
                <a:lnTo>
                  <a:pt x="178815" y="142113"/>
                </a:lnTo>
                <a:lnTo>
                  <a:pt x="51307" y="142113"/>
                </a:lnTo>
                <a:lnTo>
                  <a:pt x="51307" y="211328"/>
                </a:lnTo>
                <a:lnTo>
                  <a:pt x="193293" y="211328"/>
                </a:lnTo>
                <a:lnTo>
                  <a:pt x="193293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914900" y="5319140"/>
            <a:ext cx="51435" cy="254635"/>
          </a:xfrm>
          <a:custGeom>
            <a:avLst/>
            <a:gdLst/>
            <a:ahLst/>
            <a:cxnLst/>
            <a:rect l="l" t="t" r="r" b="b"/>
            <a:pathLst>
              <a:path w="51435" h="254635">
                <a:moveTo>
                  <a:pt x="0" y="0"/>
                </a:moveTo>
                <a:lnTo>
                  <a:pt x="51308" y="0"/>
                </a:lnTo>
                <a:lnTo>
                  <a:pt x="51308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444238" y="5319140"/>
            <a:ext cx="213360" cy="254635"/>
          </a:xfrm>
          <a:custGeom>
            <a:avLst/>
            <a:gdLst/>
            <a:ahLst/>
            <a:cxnLst/>
            <a:rect l="l" t="t" r="r" b="b"/>
            <a:pathLst>
              <a:path w="213360" h="254635">
                <a:moveTo>
                  <a:pt x="0" y="0"/>
                </a:moveTo>
                <a:lnTo>
                  <a:pt x="101600" y="0"/>
                </a:lnTo>
                <a:lnTo>
                  <a:pt x="115697" y="144"/>
                </a:lnTo>
                <a:lnTo>
                  <a:pt x="153795" y="4060"/>
                </a:lnTo>
                <a:lnTo>
                  <a:pt x="188495" y="27902"/>
                </a:lnTo>
                <a:lnTo>
                  <a:pt x="200406" y="63881"/>
                </a:lnTo>
                <a:lnTo>
                  <a:pt x="199808" y="72644"/>
                </a:lnTo>
                <a:lnTo>
                  <a:pt x="179450" y="109728"/>
                </a:lnTo>
                <a:lnTo>
                  <a:pt x="164719" y="118999"/>
                </a:lnTo>
                <a:lnTo>
                  <a:pt x="175670" y="123021"/>
                </a:lnTo>
                <a:lnTo>
                  <a:pt x="205886" y="150641"/>
                </a:lnTo>
                <a:lnTo>
                  <a:pt x="212851" y="180467"/>
                </a:lnTo>
                <a:lnTo>
                  <a:pt x="212351" y="189065"/>
                </a:lnTo>
                <a:lnTo>
                  <a:pt x="195341" y="228869"/>
                </a:lnTo>
                <a:lnTo>
                  <a:pt x="158251" y="250803"/>
                </a:lnTo>
                <a:lnTo>
                  <a:pt x="108779" y="253884"/>
                </a:lnTo>
                <a:lnTo>
                  <a:pt x="86487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187697" y="5319140"/>
            <a:ext cx="203200" cy="258445"/>
          </a:xfrm>
          <a:custGeom>
            <a:avLst/>
            <a:gdLst/>
            <a:ahLst/>
            <a:cxnLst/>
            <a:rect l="l" t="t" r="r" b="b"/>
            <a:pathLst>
              <a:path w="203200" h="258445">
                <a:moveTo>
                  <a:pt x="0" y="0"/>
                </a:moveTo>
                <a:lnTo>
                  <a:pt x="51307" y="0"/>
                </a:lnTo>
                <a:lnTo>
                  <a:pt x="51307" y="137668"/>
                </a:lnTo>
                <a:lnTo>
                  <a:pt x="51427" y="152600"/>
                </a:lnTo>
                <a:lnTo>
                  <a:pt x="58737" y="194167"/>
                </a:lnTo>
                <a:lnTo>
                  <a:pt x="92622" y="214034"/>
                </a:lnTo>
                <a:lnTo>
                  <a:pt x="102742" y="214630"/>
                </a:lnTo>
                <a:lnTo>
                  <a:pt x="113028" y="214060"/>
                </a:lnTo>
                <a:lnTo>
                  <a:pt x="147407" y="190003"/>
                </a:lnTo>
                <a:lnTo>
                  <a:pt x="151384" y="140589"/>
                </a:lnTo>
                <a:lnTo>
                  <a:pt x="151384" y="0"/>
                </a:lnTo>
                <a:lnTo>
                  <a:pt x="202691" y="0"/>
                </a:lnTo>
                <a:lnTo>
                  <a:pt x="202691" y="133477"/>
                </a:lnTo>
                <a:lnTo>
                  <a:pt x="202430" y="154668"/>
                </a:lnTo>
                <a:lnTo>
                  <a:pt x="198500" y="198120"/>
                </a:lnTo>
                <a:lnTo>
                  <a:pt x="177059" y="236160"/>
                </a:lnTo>
                <a:lnTo>
                  <a:pt x="143166" y="254105"/>
                </a:lnTo>
                <a:lnTo>
                  <a:pt x="104393" y="258445"/>
                </a:lnTo>
                <a:lnTo>
                  <a:pt x="87296" y="257921"/>
                </a:lnTo>
                <a:lnTo>
                  <a:pt x="49149" y="250063"/>
                </a:lnTo>
                <a:lnTo>
                  <a:pt x="14400" y="221384"/>
                </a:lnTo>
                <a:lnTo>
                  <a:pt x="1238" y="172958"/>
                </a:lnTo>
                <a:lnTo>
                  <a:pt x="0" y="13550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951859" y="5319140"/>
            <a:ext cx="194945" cy="254635"/>
          </a:xfrm>
          <a:custGeom>
            <a:avLst/>
            <a:gdLst/>
            <a:ahLst/>
            <a:cxnLst/>
            <a:rect l="l" t="t" r="r" b="b"/>
            <a:pathLst>
              <a:path w="194945" h="254635">
                <a:moveTo>
                  <a:pt x="0" y="0"/>
                </a:moveTo>
                <a:lnTo>
                  <a:pt x="82295" y="0"/>
                </a:lnTo>
                <a:lnTo>
                  <a:pt x="103681" y="238"/>
                </a:lnTo>
                <a:lnTo>
                  <a:pt x="143382" y="3810"/>
                </a:lnTo>
                <a:lnTo>
                  <a:pt x="179958" y="28702"/>
                </a:lnTo>
                <a:lnTo>
                  <a:pt x="194690" y="78105"/>
                </a:lnTo>
                <a:lnTo>
                  <a:pt x="194147" y="89346"/>
                </a:lnTo>
                <a:lnTo>
                  <a:pt x="176529" y="131746"/>
                </a:lnTo>
                <a:lnTo>
                  <a:pt x="144660" y="152727"/>
                </a:lnTo>
                <a:lnTo>
                  <a:pt x="101113" y="158005"/>
                </a:lnTo>
                <a:lnTo>
                  <a:pt x="84708" y="158242"/>
                </a:lnTo>
                <a:lnTo>
                  <a:pt x="51307" y="158242"/>
                </a:lnTo>
                <a:lnTo>
                  <a:pt x="51307" y="254127"/>
                </a:lnTo>
                <a:lnTo>
                  <a:pt x="0" y="254127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303645" y="5314696"/>
            <a:ext cx="247015" cy="262890"/>
          </a:xfrm>
          <a:custGeom>
            <a:avLst/>
            <a:gdLst/>
            <a:ahLst/>
            <a:cxnLst/>
            <a:rect l="l" t="t" r="r" b="b"/>
            <a:pathLst>
              <a:path w="247015" h="262889">
                <a:moveTo>
                  <a:pt x="122935" y="0"/>
                </a:moveTo>
                <a:lnTo>
                  <a:pt x="173402" y="8747"/>
                </a:lnTo>
                <a:lnTo>
                  <a:pt x="212725" y="34924"/>
                </a:lnTo>
                <a:lnTo>
                  <a:pt x="238045" y="76565"/>
                </a:lnTo>
                <a:lnTo>
                  <a:pt x="246506" y="131825"/>
                </a:lnTo>
                <a:lnTo>
                  <a:pt x="244411" y="160922"/>
                </a:lnTo>
                <a:lnTo>
                  <a:pt x="227647" y="209067"/>
                </a:lnTo>
                <a:lnTo>
                  <a:pt x="194883" y="243333"/>
                </a:lnTo>
                <a:lnTo>
                  <a:pt x="150167" y="260721"/>
                </a:lnTo>
                <a:lnTo>
                  <a:pt x="123570" y="262889"/>
                </a:lnTo>
                <a:lnTo>
                  <a:pt x="96658" y="260725"/>
                </a:lnTo>
                <a:lnTo>
                  <a:pt x="51597" y="243441"/>
                </a:lnTo>
                <a:lnTo>
                  <a:pt x="18752" y="209391"/>
                </a:lnTo>
                <a:lnTo>
                  <a:pt x="2075" y="161766"/>
                </a:lnTo>
                <a:lnTo>
                  <a:pt x="0" y="133095"/>
                </a:lnTo>
                <a:lnTo>
                  <a:pt x="716" y="114448"/>
                </a:lnTo>
                <a:lnTo>
                  <a:pt x="11556" y="67817"/>
                </a:lnTo>
                <a:lnTo>
                  <a:pt x="35178" y="33019"/>
                </a:lnTo>
                <a:lnTo>
                  <a:pt x="68071" y="10159"/>
                </a:lnTo>
                <a:lnTo>
                  <a:pt x="107862" y="640"/>
                </a:lnTo>
                <a:lnTo>
                  <a:pt x="122935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838697" y="5314696"/>
            <a:ext cx="221615" cy="262890"/>
          </a:xfrm>
          <a:custGeom>
            <a:avLst/>
            <a:gdLst/>
            <a:ahLst/>
            <a:cxnLst/>
            <a:rect l="l" t="t" r="r" b="b"/>
            <a:pathLst>
              <a:path w="221614" h="262889">
                <a:moveTo>
                  <a:pt x="118872" y="0"/>
                </a:moveTo>
                <a:lnTo>
                  <a:pt x="161162" y="6937"/>
                </a:lnTo>
                <a:lnTo>
                  <a:pt x="194690" y="27685"/>
                </a:lnTo>
                <a:lnTo>
                  <a:pt x="215765" y="60065"/>
                </a:lnTo>
                <a:lnTo>
                  <a:pt x="220599" y="74421"/>
                </a:lnTo>
                <a:lnTo>
                  <a:pt x="169799" y="86613"/>
                </a:lnTo>
                <a:lnTo>
                  <a:pt x="166969" y="77231"/>
                </a:lnTo>
                <a:lnTo>
                  <a:pt x="162877" y="68897"/>
                </a:lnTo>
                <a:lnTo>
                  <a:pt x="126142" y="44656"/>
                </a:lnTo>
                <a:lnTo>
                  <a:pt x="116331" y="43941"/>
                </a:lnTo>
                <a:lnTo>
                  <a:pt x="102826" y="45206"/>
                </a:lnTo>
                <a:lnTo>
                  <a:pt x="62690" y="75949"/>
                </a:lnTo>
                <a:lnTo>
                  <a:pt x="52831" y="129920"/>
                </a:lnTo>
                <a:lnTo>
                  <a:pt x="53905" y="152282"/>
                </a:lnTo>
                <a:lnTo>
                  <a:pt x="70103" y="198627"/>
                </a:lnTo>
                <a:lnTo>
                  <a:pt x="115188" y="219074"/>
                </a:lnTo>
                <a:lnTo>
                  <a:pt x="125098" y="218263"/>
                </a:lnTo>
                <a:lnTo>
                  <a:pt x="163083" y="189309"/>
                </a:lnTo>
                <a:lnTo>
                  <a:pt x="171576" y="165099"/>
                </a:lnTo>
                <a:lnTo>
                  <a:pt x="221361" y="180847"/>
                </a:lnTo>
                <a:lnTo>
                  <a:pt x="206120" y="217154"/>
                </a:lnTo>
                <a:lnTo>
                  <a:pt x="169096" y="251531"/>
                </a:lnTo>
                <a:lnTo>
                  <a:pt x="115697" y="262889"/>
                </a:lnTo>
                <a:lnTo>
                  <a:pt x="91555" y="260725"/>
                </a:lnTo>
                <a:lnTo>
                  <a:pt x="49938" y="243441"/>
                </a:lnTo>
                <a:lnTo>
                  <a:pt x="18270" y="209436"/>
                </a:lnTo>
                <a:lnTo>
                  <a:pt x="2026" y="162141"/>
                </a:lnTo>
                <a:lnTo>
                  <a:pt x="0" y="133730"/>
                </a:lnTo>
                <a:lnTo>
                  <a:pt x="2047" y="103776"/>
                </a:lnTo>
                <a:lnTo>
                  <a:pt x="18430" y="54488"/>
                </a:lnTo>
                <a:lnTo>
                  <a:pt x="50434" y="19823"/>
                </a:lnTo>
                <a:lnTo>
                  <a:pt x="93487" y="2210"/>
                </a:lnTo>
                <a:lnTo>
                  <a:pt x="118872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362194" y="5314696"/>
            <a:ext cx="207010" cy="263525"/>
          </a:xfrm>
          <a:custGeom>
            <a:avLst/>
            <a:gdLst/>
            <a:ahLst/>
            <a:cxnLst/>
            <a:rect l="l" t="t" r="r" b="b"/>
            <a:pathLst>
              <a:path w="207010" h="263525">
                <a:moveTo>
                  <a:pt x="101980" y="0"/>
                </a:moveTo>
                <a:lnTo>
                  <a:pt x="143890" y="5254"/>
                </a:lnTo>
                <a:lnTo>
                  <a:pt x="184656" y="32440"/>
                </a:lnTo>
                <a:lnTo>
                  <a:pt x="199389" y="77088"/>
                </a:lnTo>
                <a:lnTo>
                  <a:pt x="148081" y="79247"/>
                </a:lnTo>
                <a:lnTo>
                  <a:pt x="145986" y="70145"/>
                </a:lnTo>
                <a:lnTo>
                  <a:pt x="142938" y="62436"/>
                </a:lnTo>
                <a:lnTo>
                  <a:pt x="101472" y="42544"/>
                </a:lnTo>
                <a:lnTo>
                  <a:pt x="90852" y="43116"/>
                </a:lnTo>
                <a:lnTo>
                  <a:pt x="58292" y="60959"/>
                </a:lnTo>
                <a:lnTo>
                  <a:pt x="58292" y="67563"/>
                </a:lnTo>
                <a:lnTo>
                  <a:pt x="58292" y="73532"/>
                </a:lnTo>
                <a:lnTo>
                  <a:pt x="96077" y="95539"/>
                </a:lnTo>
                <a:lnTo>
                  <a:pt x="130557" y="104378"/>
                </a:lnTo>
                <a:lnTo>
                  <a:pt x="145621" y="108902"/>
                </a:lnTo>
                <a:lnTo>
                  <a:pt x="184451" y="129365"/>
                </a:lnTo>
                <a:lnTo>
                  <a:pt x="204136" y="162369"/>
                </a:lnTo>
                <a:lnTo>
                  <a:pt x="206628" y="184530"/>
                </a:lnTo>
                <a:lnTo>
                  <a:pt x="205886" y="195296"/>
                </a:lnTo>
                <a:lnTo>
                  <a:pt x="187848" y="234350"/>
                </a:lnTo>
                <a:lnTo>
                  <a:pt x="148461" y="257819"/>
                </a:lnTo>
                <a:lnTo>
                  <a:pt x="104901" y="263016"/>
                </a:lnTo>
                <a:lnTo>
                  <a:pt x="82206" y="261633"/>
                </a:lnTo>
                <a:lnTo>
                  <a:pt x="45198" y="250533"/>
                </a:lnTo>
                <a:lnTo>
                  <a:pt x="10286" y="213439"/>
                </a:lnTo>
                <a:lnTo>
                  <a:pt x="0" y="175894"/>
                </a:lnTo>
                <a:lnTo>
                  <a:pt x="49910" y="171068"/>
                </a:lnTo>
                <a:lnTo>
                  <a:pt x="52768" y="182788"/>
                </a:lnTo>
                <a:lnTo>
                  <a:pt x="56768" y="192817"/>
                </a:lnTo>
                <a:lnTo>
                  <a:pt x="94309" y="218971"/>
                </a:lnTo>
                <a:lnTo>
                  <a:pt x="105409" y="219709"/>
                </a:lnTo>
                <a:lnTo>
                  <a:pt x="117030" y="219065"/>
                </a:lnTo>
                <a:lnTo>
                  <a:pt x="152177" y="197881"/>
                </a:lnTo>
                <a:lnTo>
                  <a:pt x="155320" y="184657"/>
                </a:lnTo>
                <a:lnTo>
                  <a:pt x="155320" y="178688"/>
                </a:lnTo>
                <a:lnTo>
                  <a:pt x="116824" y="154035"/>
                </a:lnTo>
                <a:lnTo>
                  <a:pt x="90550" y="147319"/>
                </a:lnTo>
                <a:lnTo>
                  <a:pt x="71429" y="141890"/>
                </a:lnTo>
                <a:lnTo>
                  <a:pt x="32638" y="122173"/>
                </a:lnTo>
                <a:lnTo>
                  <a:pt x="10618" y="85472"/>
                </a:lnTo>
                <a:lnTo>
                  <a:pt x="9143" y="70992"/>
                </a:lnTo>
                <a:lnTo>
                  <a:pt x="9834" y="61442"/>
                </a:lnTo>
                <a:lnTo>
                  <a:pt x="26314" y="26695"/>
                </a:lnTo>
                <a:lnTo>
                  <a:pt x="62851" y="5036"/>
                </a:lnTo>
                <a:lnTo>
                  <a:pt x="87858" y="567"/>
                </a:lnTo>
                <a:lnTo>
                  <a:pt x="101980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006594" y="5314696"/>
            <a:ext cx="221615" cy="262890"/>
          </a:xfrm>
          <a:custGeom>
            <a:avLst/>
            <a:gdLst/>
            <a:ahLst/>
            <a:cxnLst/>
            <a:rect l="l" t="t" r="r" b="b"/>
            <a:pathLst>
              <a:path w="221614" h="262889">
                <a:moveTo>
                  <a:pt x="118871" y="0"/>
                </a:moveTo>
                <a:lnTo>
                  <a:pt x="161162" y="6937"/>
                </a:lnTo>
                <a:lnTo>
                  <a:pt x="194690" y="27685"/>
                </a:lnTo>
                <a:lnTo>
                  <a:pt x="215765" y="60065"/>
                </a:lnTo>
                <a:lnTo>
                  <a:pt x="220598" y="74421"/>
                </a:lnTo>
                <a:lnTo>
                  <a:pt x="169798" y="86613"/>
                </a:lnTo>
                <a:lnTo>
                  <a:pt x="166969" y="77231"/>
                </a:lnTo>
                <a:lnTo>
                  <a:pt x="162877" y="68897"/>
                </a:lnTo>
                <a:lnTo>
                  <a:pt x="126142" y="44656"/>
                </a:lnTo>
                <a:lnTo>
                  <a:pt x="116331" y="43941"/>
                </a:lnTo>
                <a:lnTo>
                  <a:pt x="102826" y="45206"/>
                </a:lnTo>
                <a:lnTo>
                  <a:pt x="62690" y="75949"/>
                </a:lnTo>
                <a:lnTo>
                  <a:pt x="52831" y="129920"/>
                </a:lnTo>
                <a:lnTo>
                  <a:pt x="53905" y="152282"/>
                </a:lnTo>
                <a:lnTo>
                  <a:pt x="70103" y="198627"/>
                </a:lnTo>
                <a:lnTo>
                  <a:pt x="115188" y="219074"/>
                </a:lnTo>
                <a:lnTo>
                  <a:pt x="125098" y="218263"/>
                </a:lnTo>
                <a:lnTo>
                  <a:pt x="163083" y="189309"/>
                </a:lnTo>
                <a:lnTo>
                  <a:pt x="171576" y="165099"/>
                </a:lnTo>
                <a:lnTo>
                  <a:pt x="221360" y="180847"/>
                </a:lnTo>
                <a:lnTo>
                  <a:pt x="206120" y="217154"/>
                </a:lnTo>
                <a:lnTo>
                  <a:pt x="169096" y="251531"/>
                </a:lnTo>
                <a:lnTo>
                  <a:pt x="115696" y="262889"/>
                </a:lnTo>
                <a:lnTo>
                  <a:pt x="91555" y="260725"/>
                </a:lnTo>
                <a:lnTo>
                  <a:pt x="49938" y="243441"/>
                </a:lnTo>
                <a:lnTo>
                  <a:pt x="18270" y="209436"/>
                </a:lnTo>
                <a:lnTo>
                  <a:pt x="2026" y="162141"/>
                </a:lnTo>
                <a:lnTo>
                  <a:pt x="0" y="133730"/>
                </a:lnTo>
                <a:lnTo>
                  <a:pt x="2047" y="103776"/>
                </a:lnTo>
                <a:lnTo>
                  <a:pt x="18430" y="54488"/>
                </a:lnTo>
                <a:lnTo>
                  <a:pt x="50434" y="19823"/>
                </a:lnTo>
                <a:lnTo>
                  <a:pt x="93487" y="2210"/>
                </a:lnTo>
                <a:lnTo>
                  <a:pt x="118871" y="0"/>
                </a:lnTo>
                <a:close/>
              </a:path>
            </a:pathLst>
          </a:custGeom>
          <a:ln w="9144">
            <a:solidFill>
              <a:srgbClr val="A885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0" y="0"/>
            <a:ext cx="2438400" cy="157645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285369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Early</a:t>
            </a:r>
            <a:r>
              <a:rPr sz="4400" spc="-175" dirty="0">
                <a:solidFill>
                  <a:srgbClr val="775F54"/>
                </a:solidFill>
              </a:rPr>
              <a:t> </a:t>
            </a:r>
            <a:r>
              <a:rPr sz="4400" spc="-80" dirty="0">
                <a:solidFill>
                  <a:srgbClr val="775F54"/>
                </a:solidFill>
              </a:rPr>
              <a:t>Years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91387" y="1622806"/>
            <a:ext cx="7917180" cy="3475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Policy thinking and development in early</a:t>
            </a:r>
            <a:r>
              <a:rPr sz="2900" spc="-17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years  were primarily focused above 4</a:t>
            </a:r>
            <a:r>
              <a:rPr sz="2900" spc="-17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things: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695"/>
              </a:spcBef>
              <a:buClr>
                <a:srgbClr val="FF0000"/>
              </a:buClr>
              <a:buSzPct val="91379"/>
              <a:buAutoNum type="arabicParenR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Building defense</a:t>
            </a:r>
            <a:r>
              <a:rPr sz="2900" spc="-8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capability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710"/>
              </a:spcBef>
              <a:buClr>
                <a:srgbClr val="FF0000"/>
              </a:buClr>
              <a:buSzPct val="91379"/>
              <a:buAutoNum type="arabicParenR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Rapid</a:t>
            </a:r>
            <a:r>
              <a:rPr sz="2900" spc="-4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industrialization</a:t>
            </a:r>
            <a:endParaRPr sz="2900">
              <a:latin typeface="Arial"/>
              <a:cs typeface="Arial"/>
            </a:endParaRPr>
          </a:p>
          <a:p>
            <a:pPr marL="527685" indent="-515620">
              <a:lnSpc>
                <a:spcPct val="100000"/>
              </a:lnSpc>
              <a:spcBef>
                <a:spcPts val="695"/>
              </a:spcBef>
              <a:buClr>
                <a:srgbClr val="FF0000"/>
              </a:buClr>
              <a:buSzPct val="91379"/>
              <a:buAutoNum type="arabicParenR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Reducing dependence on trade with</a:t>
            </a:r>
            <a:r>
              <a:rPr sz="2900" spc="-17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India</a:t>
            </a:r>
            <a:endParaRPr sz="2900">
              <a:latin typeface="Arial"/>
              <a:cs typeface="Arial"/>
            </a:endParaRPr>
          </a:p>
          <a:p>
            <a:pPr marL="527685" marR="1570355" indent="-515620">
              <a:lnSpc>
                <a:spcPct val="100000"/>
              </a:lnSpc>
              <a:spcBef>
                <a:spcPts val="700"/>
              </a:spcBef>
              <a:buClr>
                <a:srgbClr val="FF0000"/>
              </a:buClr>
              <a:buSzPct val="91379"/>
              <a:buAutoNum type="arabicParenR"/>
              <a:tabLst>
                <a:tab pos="527685" algn="l"/>
                <a:tab pos="528320" algn="l"/>
              </a:tabLst>
            </a:pPr>
            <a:r>
              <a:rPr sz="2900" dirty="0">
                <a:latin typeface="Arial"/>
                <a:cs typeface="Arial"/>
              </a:rPr>
              <a:t>Seeking large scale US military</a:t>
            </a:r>
            <a:r>
              <a:rPr sz="2900" spc="-15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and  economic</a:t>
            </a:r>
            <a:r>
              <a:rPr sz="2900" spc="-6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assistance</a:t>
            </a:r>
            <a:endParaRPr sz="2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34000" y="4819650"/>
            <a:ext cx="3810000" cy="20383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39000" y="4190936"/>
            <a:ext cx="1752600" cy="23446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417195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20" dirty="0">
                <a:solidFill>
                  <a:srgbClr val="775F54"/>
                </a:solidFill>
              </a:rPr>
              <a:t>Ayub </a:t>
            </a:r>
            <a:r>
              <a:rPr sz="4400" spc="-15" dirty="0">
                <a:solidFill>
                  <a:srgbClr val="775F54"/>
                </a:solidFill>
              </a:rPr>
              <a:t>Khan’s</a:t>
            </a:r>
            <a:r>
              <a:rPr sz="4400" spc="-45" dirty="0">
                <a:solidFill>
                  <a:srgbClr val="775F54"/>
                </a:solidFill>
              </a:rPr>
              <a:t> </a:t>
            </a:r>
            <a:r>
              <a:rPr sz="4400" dirty="0">
                <a:solidFill>
                  <a:srgbClr val="775F54"/>
                </a:solidFill>
              </a:rPr>
              <a:t>Era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691387" y="1622806"/>
            <a:ext cx="7852409" cy="3475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Put economic and social development high</a:t>
            </a:r>
            <a:r>
              <a:rPr sz="2900" spc="-204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on  his</a:t>
            </a:r>
            <a:r>
              <a:rPr sz="2900" spc="-3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agenda</a:t>
            </a:r>
            <a:endParaRPr sz="2900">
              <a:latin typeface="Arial"/>
              <a:cs typeface="Arial"/>
            </a:endParaRPr>
          </a:p>
          <a:p>
            <a:pPr marL="332740" marR="10795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US assistance was </a:t>
            </a:r>
            <a:r>
              <a:rPr sz="2900" spc="-5" dirty="0">
                <a:latin typeface="Arial"/>
                <a:cs typeface="Arial"/>
              </a:rPr>
              <a:t>still </a:t>
            </a:r>
            <a:r>
              <a:rPr sz="2900" dirty="0">
                <a:latin typeface="Arial"/>
                <a:cs typeface="Arial"/>
              </a:rPr>
              <a:t>used, but mobilized</a:t>
            </a:r>
            <a:r>
              <a:rPr sz="2900" spc="-16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  a better</a:t>
            </a:r>
            <a:r>
              <a:rPr sz="2900" spc="-7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way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Long term water and power</a:t>
            </a:r>
            <a:r>
              <a:rPr sz="2900" spc="-17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investments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Speedy spread of green</a:t>
            </a:r>
            <a:r>
              <a:rPr sz="2900" spc="-14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revolution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Relatively low military spending till</a:t>
            </a:r>
            <a:r>
              <a:rPr sz="2900" spc="-12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1965</a:t>
            </a:r>
            <a:endParaRPr sz="2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387" y="360629"/>
            <a:ext cx="433705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775F54"/>
                </a:solidFill>
              </a:rPr>
              <a:t>Z.A </a:t>
            </a:r>
            <a:r>
              <a:rPr sz="4400" spc="-15" dirty="0">
                <a:solidFill>
                  <a:srgbClr val="775F54"/>
                </a:solidFill>
              </a:rPr>
              <a:t>Bhutto’s</a:t>
            </a:r>
            <a:r>
              <a:rPr sz="4400" spc="-295" dirty="0">
                <a:solidFill>
                  <a:srgbClr val="775F54"/>
                </a:solidFill>
              </a:rPr>
              <a:t> </a:t>
            </a:r>
            <a:r>
              <a:rPr sz="4400" spc="-5" dirty="0">
                <a:solidFill>
                  <a:srgbClr val="775F54"/>
                </a:solidFill>
              </a:rPr>
              <a:t>Rule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6808881" y="4677928"/>
            <a:ext cx="615315" cy="412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210"/>
              </a:lnSpc>
            </a:pPr>
            <a:r>
              <a:rPr sz="2900" dirty="0">
                <a:latin typeface="Arial"/>
                <a:cs typeface="Arial"/>
              </a:rPr>
              <a:t>ctor</a:t>
            </a:r>
            <a:endParaRPr sz="2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1387" y="1622806"/>
            <a:ext cx="7651750" cy="3917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Came </a:t>
            </a:r>
            <a:r>
              <a:rPr sz="2900" spc="-5" dirty="0">
                <a:latin typeface="Arial"/>
                <a:cs typeface="Arial"/>
              </a:rPr>
              <a:t>into </a:t>
            </a:r>
            <a:r>
              <a:rPr sz="2900" dirty="0">
                <a:latin typeface="Arial"/>
                <a:cs typeface="Arial"/>
              </a:rPr>
              <a:t>power </a:t>
            </a:r>
            <a:r>
              <a:rPr sz="2900" spc="-5" dirty="0">
                <a:latin typeface="Arial"/>
                <a:cs typeface="Arial"/>
              </a:rPr>
              <a:t>with the </a:t>
            </a:r>
            <a:r>
              <a:rPr sz="2900" dirty="0">
                <a:latin typeface="Arial"/>
                <a:cs typeface="Arial"/>
              </a:rPr>
              <a:t>slogan </a:t>
            </a:r>
            <a:r>
              <a:rPr sz="2900" spc="5" dirty="0">
                <a:latin typeface="Arial"/>
                <a:cs typeface="Arial"/>
              </a:rPr>
              <a:t>“roti,</a:t>
            </a:r>
            <a:r>
              <a:rPr sz="2900" spc="-17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kapra,  </a:t>
            </a:r>
            <a:r>
              <a:rPr sz="2900" spc="5" dirty="0">
                <a:latin typeface="Arial"/>
                <a:cs typeface="Arial"/>
              </a:rPr>
              <a:t>makan”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Followed socialism </a:t>
            </a:r>
            <a:r>
              <a:rPr sz="2900" b="1" dirty="0">
                <a:latin typeface="Arial"/>
                <a:cs typeface="Arial"/>
              </a:rPr>
              <a:t>without </a:t>
            </a:r>
            <a:r>
              <a:rPr sz="2900" dirty="0">
                <a:latin typeface="Arial"/>
                <a:cs typeface="Arial"/>
              </a:rPr>
              <a:t>a clear</a:t>
            </a:r>
            <a:r>
              <a:rPr sz="2900" spc="-114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notion</a:t>
            </a:r>
            <a:endParaRPr sz="29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71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Undertook large scale</a:t>
            </a:r>
            <a:r>
              <a:rPr sz="2900" spc="-10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Nationalization</a:t>
            </a:r>
            <a:endParaRPr sz="2900">
              <a:latin typeface="Arial"/>
              <a:cs typeface="Arial"/>
            </a:endParaRPr>
          </a:p>
          <a:p>
            <a:pPr marL="332740" marR="337185" indent="-320040">
              <a:lnSpc>
                <a:spcPct val="100000"/>
              </a:lnSpc>
              <a:spcBef>
                <a:spcPts val="695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Quality of governance declining for the</a:t>
            </a:r>
            <a:r>
              <a:rPr sz="2900" spc="-185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first  time in</a:t>
            </a:r>
            <a:r>
              <a:rPr sz="2900" spc="-4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Pakistan</a:t>
            </a:r>
            <a:endParaRPr sz="2900">
              <a:latin typeface="Arial"/>
              <a:cs typeface="Arial"/>
            </a:endParaRPr>
          </a:p>
          <a:p>
            <a:pPr marL="332740" marR="1526540" indent="-320040">
              <a:lnSpc>
                <a:spcPct val="100000"/>
              </a:lnSpc>
              <a:spcBef>
                <a:spcPts val="700"/>
              </a:spcBef>
              <a:buClr>
                <a:srgbClr val="DD8046"/>
              </a:buClr>
              <a:buSzPct val="60344"/>
              <a:buFont typeface="Wingdings"/>
              <a:buChar char=""/>
              <a:tabLst>
                <a:tab pos="332740" algn="l"/>
              </a:tabLst>
            </a:pPr>
            <a:r>
              <a:rPr sz="2900" dirty="0">
                <a:latin typeface="Arial"/>
                <a:cs typeface="Arial"/>
              </a:rPr>
              <a:t>Root cause to the lack of Private</a:t>
            </a:r>
            <a:r>
              <a:rPr sz="2900" spc="-19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se  development in</a:t>
            </a:r>
            <a:r>
              <a:rPr sz="2900" spc="-80" dirty="0">
                <a:latin typeface="Arial"/>
                <a:cs typeface="Arial"/>
              </a:rPr>
              <a:t> </a:t>
            </a:r>
            <a:r>
              <a:rPr sz="2900" dirty="0">
                <a:latin typeface="Arial"/>
                <a:cs typeface="Arial"/>
              </a:rPr>
              <a:t>Pakistan</a:t>
            </a:r>
            <a:endParaRPr sz="2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57110" y="4343400"/>
            <a:ext cx="2058289" cy="23121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734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PAKISTAN’S  ECONOMY</vt:lpstr>
      <vt:lpstr>Introduction</vt:lpstr>
      <vt:lpstr>What can the government do?</vt:lpstr>
      <vt:lpstr>Proper Planning</vt:lpstr>
      <vt:lpstr>Proper Planning cont.</vt:lpstr>
      <vt:lpstr>State and Economy in Pakistan  1950-2000</vt:lpstr>
      <vt:lpstr>Early Years</vt:lpstr>
      <vt:lpstr>Ayub Khan’s Era</vt:lpstr>
      <vt:lpstr>Z.A Bhutto’s Rule</vt:lpstr>
      <vt:lpstr>Zia-ul-Haq Period</vt:lpstr>
      <vt:lpstr>Zia-ul Haq period cont.</vt:lpstr>
      <vt:lpstr>Into the 21st century</vt:lpstr>
      <vt:lpstr>PowerPoint Presentation</vt:lpstr>
      <vt:lpstr>Macroeconomic Management</vt:lpstr>
      <vt:lpstr>Defense Spending</vt:lpstr>
      <vt:lpstr>Private Sector Development</vt:lpstr>
      <vt:lpstr>Taxation and Income  Distribution</vt:lpstr>
      <vt:lpstr>Looking Ahead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PAKISTAN’S  ECONOMY</dc:title>
  <dc:creator>hina kaynat</dc:creator>
  <cp:lastModifiedBy>hina kaynat</cp:lastModifiedBy>
  <cp:revision>2</cp:revision>
  <dcterms:created xsi:type="dcterms:W3CDTF">2020-01-08T04:40:15Z</dcterms:created>
  <dcterms:modified xsi:type="dcterms:W3CDTF">2020-01-14T15:53:17Z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2014-05-13T00:00:00Z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2020-01-08T00:00:00Z</vt:filetime>
  </property>
</Properties>
</file>